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Lst>
  <p:sldSz cx="14630400" cy="8229600"/>
  <p:notesSz cx="8229600" cy="14630400"/>
  <p:embeddedFontLst>
    <p:embeddedFont>
      <p:font typeface="DM Sans Medium" pitchFamily="2" charset="0"/>
      <p:regular r:id="rId19"/>
      <p:italic r:id="rId20"/>
    </p:embeddedFont>
    <p:embeddedFont>
      <p:font typeface="Inter" panose="020B0604020202020204" charset="0"/>
      <p:regular r:id="rId21"/>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8057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7115"/>
            <a:ext cx="7556421" cy="2267903"/>
          </a:xfrm>
          <a:prstGeom prst="rect">
            <a:avLst/>
          </a:prstGeom>
          <a:noFill/>
          <a:ln/>
        </p:spPr>
        <p:txBody>
          <a:bodyPr wrap="square" lIns="0" tIns="0" rIns="0" bIns="0" rtlCol="0" anchor="t"/>
          <a:lstStyle/>
          <a:p>
            <a:pPr marL="0" indent="0" algn="l">
              <a:lnSpc>
                <a:spcPts val="4450"/>
              </a:lnSpc>
              <a:buNone/>
            </a:pPr>
            <a:r>
              <a:rPr lang="en-US" sz="3550" dirty="0">
                <a:solidFill>
                  <a:srgbClr val="161613"/>
                </a:solidFill>
                <a:latin typeface="DM Sans Medium" pitchFamily="34" charset="0"/>
                <a:ea typeface="DM Sans Medium" pitchFamily="34" charset="-122"/>
                <a:cs typeface="DM Sans Medium" pitchFamily="34" charset="-120"/>
              </a:rPr>
              <a:t>Análisis de Calidad del Agua en el Río Cauca en Popayán: DBO, DQO y SST en Tres Épocas Climáticas y dos puntos de monitoreo.</a:t>
            </a:r>
            <a:endParaRPr lang="en-US" sz="3550" dirty="0"/>
          </a:p>
        </p:txBody>
      </p:sp>
      <p:sp>
        <p:nvSpPr>
          <p:cNvPr id="4" name="Text 1"/>
          <p:cNvSpPr/>
          <p:nvPr/>
        </p:nvSpPr>
        <p:spPr>
          <a:xfrm>
            <a:off x="6280190" y="3250168"/>
            <a:ext cx="7556421" cy="1451610"/>
          </a:xfrm>
          <a:prstGeom prst="rect">
            <a:avLst/>
          </a:prstGeom>
          <a:noFill/>
          <a:ln/>
        </p:spPr>
        <p:txBody>
          <a:bodyPr wrap="square" lIns="0" tIns="0" rIns="0" bIns="0" rtlCol="0" anchor="t"/>
          <a:lstStyle/>
          <a:p>
            <a:pPr marL="0" indent="0" algn="just">
              <a:lnSpc>
                <a:spcPts val="2850"/>
              </a:lnSpc>
              <a:buNone/>
            </a:pPr>
            <a:r>
              <a:rPr lang="en-US" sz="1750" dirty="0">
                <a:solidFill>
                  <a:srgbClr val="161613"/>
                </a:solidFill>
                <a:latin typeface="Inter" pitchFamily="34" charset="0"/>
                <a:ea typeface="Inter" pitchFamily="34" charset="-122"/>
                <a:cs typeface="Inter" pitchFamily="34" charset="-120"/>
              </a:rPr>
              <a:t>Este </a:t>
            </a:r>
            <a:r>
              <a:rPr lang="en-US" sz="1750" dirty="0" err="1">
                <a:solidFill>
                  <a:srgbClr val="161613"/>
                </a:solidFill>
                <a:latin typeface="Inter" pitchFamily="34" charset="0"/>
                <a:ea typeface="Inter" pitchFamily="34" charset="-122"/>
                <a:cs typeface="Inter" pitchFamily="34" charset="-120"/>
              </a:rPr>
              <a:t>estudio</a:t>
            </a:r>
            <a:r>
              <a:rPr lang="en-US" sz="1750" dirty="0">
                <a:solidFill>
                  <a:srgbClr val="161613"/>
                </a:solidFill>
                <a:latin typeface="Inter" pitchFamily="34" charset="0"/>
                <a:ea typeface="Inter" pitchFamily="34" charset="-122"/>
                <a:cs typeface="Inter" pitchFamily="34" charset="-120"/>
              </a:rPr>
              <a:t> </a:t>
            </a:r>
            <a:r>
              <a:rPr lang="en-US" sz="1750" dirty="0" err="1">
                <a:solidFill>
                  <a:srgbClr val="161613"/>
                </a:solidFill>
                <a:latin typeface="Inter" pitchFamily="34" charset="0"/>
                <a:ea typeface="Inter" pitchFamily="34" charset="-122"/>
                <a:cs typeface="Inter" pitchFamily="34" charset="-120"/>
              </a:rPr>
              <a:t>presenta</a:t>
            </a:r>
            <a:r>
              <a:rPr lang="en-US" sz="1750" dirty="0">
                <a:solidFill>
                  <a:srgbClr val="161613"/>
                </a:solidFill>
                <a:latin typeface="Inter" pitchFamily="34" charset="0"/>
                <a:ea typeface="Inter" pitchFamily="34" charset="-122"/>
                <a:cs typeface="Inter" pitchFamily="34" charset="-120"/>
              </a:rPr>
              <a:t> un análisis exploratorio y cuantitativo de la calidad del agua en el Río Cauca a su paso por dos puntos de monitoreo en el Municipio de Popayán a lo largo de 14 años. </a:t>
            </a:r>
            <a:endParaRPr lang="en-US" sz="1750" dirty="0"/>
          </a:p>
        </p:txBody>
      </p:sp>
      <p:sp>
        <p:nvSpPr>
          <p:cNvPr id="5" name="Text 2"/>
          <p:cNvSpPr/>
          <p:nvPr/>
        </p:nvSpPr>
        <p:spPr>
          <a:xfrm>
            <a:off x="8640723" y="5041940"/>
            <a:ext cx="2835235" cy="354330"/>
          </a:xfrm>
          <a:prstGeom prst="rect">
            <a:avLst/>
          </a:prstGeom>
          <a:noFill/>
          <a:ln/>
        </p:spPr>
        <p:txBody>
          <a:bodyPr wrap="none" lIns="0" tIns="0" rIns="0" bIns="0" rtlCol="0" anchor="t"/>
          <a:lstStyle/>
          <a:p>
            <a:pPr marL="0" indent="0" algn="ctr">
              <a:lnSpc>
                <a:spcPts val="2750"/>
              </a:lnSpc>
              <a:buNone/>
            </a:pPr>
            <a:r>
              <a:rPr lang="en-US" sz="2200" b="1" dirty="0">
                <a:solidFill>
                  <a:srgbClr val="28282F"/>
                </a:solidFill>
                <a:latin typeface="DM Sans Medium" pitchFamily="34" charset="0"/>
                <a:ea typeface="DM Sans Medium" pitchFamily="34" charset="-122"/>
                <a:cs typeface="DM Sans Medium" pitchFamily="34" charset="-120"/>
              </a:rPr>
              <a:t>Pregunta Smart:</a:t>
            </a:r>
            <a:endParaRPr lang="en-US" sz="2200" dirty="0"/>
          </a:p>
        </p:txBody>
      </p:sp>
      <p:sp>
        <p:nvSpPr>
          <p:cNvPr id="6" name="Text 3"/>
          <p:cNvSpPr/>
          <p:nvPr/>
        </p:nvSpPr>
        <p:spPr>
          <a:xfrm>
            <a:off x="6280190" y="5736431"/>
            <a:ext cx="7556421" cy="1062990"/>
          </a:xfrm>
          <a:prstGeom prst="rect">
            <a:avLst/>
          </a:prstGeom>
          <a:noFill/>
          <a:ln/>
        </p:spPr>
        <p:txBody>
          <a:bodyPr wrap="square" lIns="0" tIns="0" rIns="0" bIns="0" rtlCol="0" anchor="t"/>
          <a:lstStyle/>
          <a:p>
            <a:pPr marL="0" indent="0" algn="ctr">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¿Cuáles épocas y puntos presentan los valores más críticos de DBO, DQO y SST durante el periodo monitoreado?</a:t>
            </a:r>
            <a:endParaRPr lang="en-US" sz="2200" dirty="0"/>
          </a:p>
        </p:txBody>
      </p:sp>
      <p:sp>
        <p:nvSpPr>
          <p:cNvPr id="7" name="Text 4"/>
          <p:cNvSpPr/>
          <p:nvPr/>
        </p:nvSpPr>
        <p:spPr>
          <a:xfrm>
            <a:off x="6280190" y="7139583"/>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1627" y="497324"/>
            <a:ext cx="10909221" cy="563999"/>
          </a:xfrm>
          <a:prstGeom prst="rect">
            <a:avLst/>
          </a:prstGeom>
          <a:noFill/>
          <a:ln/>
        </p:spPr>
        <p:txBody>
          <a:bodyPr wrap="none" lIns="0" tIns="0" rIns="0" bIns="0" rtlCol="0" anchor="t"/>
          <a:lstStyle/>
          <a:p>
            <a:pPr marL="0" indent="0" algn="l">
              <a:lnSpc>
                <a:spcPts val="4400"/>
              </a:lnSpc>
              <a:buNone/>
            </a:pPr>
            <a:r>
              <a:rPr lang="en-US" sz="3550" dirty="0">
                <a:solidFill>
                  <a:srgbClr val="161613"/>
                </a:solidFill>
                <a:latin typeface="DM Sans Medium" pitchFamily="34" charset="0"/>
                <a:ea typeface="DM Sans Medium" pitchFamily="34" charset="-122"/>
                <a:cs typeface="DM Sans Medium" pitchFamily="34" charset="-120"/>
              </a:rPr>
              <a:t>Análisis de picos por época y puntos de monitoreo:</a:t>
            </a:r>
            <a:endParaRPr lang="en-US" sz="3550" dirty="0"/>
          </a:p>
        </p:txBody>
      </p:sp>
      <p:pic>
        <p:nvPicPr>
          <p:cNvPr id="3" name="Image 0" descr="preencoded.png"/>
          <p:cNvPicPr>
            <a:picLocks noChangeAspect="1"/>
          </p:cNvPicPr>
          <p:nvPr/>
        </p:nvPicPr>
        <p:blipFill>
          <a:blip r:embed="rId3"/>
          <a:stretch>
            <a:fillRect/>
          </a:stretch>
        </p:blipFill>
        <p:spPr>
          <a:xfrm>
            <a:off x="803987" y="1737955"/>
            <a:ext cx="5425559" cy="4392573"/>
          </a:xfrm>
          <a:prstGeom prst="rect">
            <a:avLst/>
          </a:prstGeom>
        </p:spPr>
      </p:pic>
      <p:sp>
        <p:nvSpPr>
          <p:cNvPr id="4" name="Text 1"/>
          <p:cNvSpPr/>
          <p:nvPr/>
        </p:nvSpPr>
        <p:spPr>
          <a:xfrm>
            <a:off x="631627" y="6130528"/>
            <a:ext cx="6463427" cy="288727"/>
          </a:xfrm>
          <a:prstGeom prst="rect">
            <a:avLst/>
          </a:prstGeom>
          <a:noFill/>
          <a:ln/>
        </p:spPr>
        <p:txBody>
          <a:bodyPr wrap="none" lIns="0" tIns="0" rIns="0" bIns="0" rtlCol="0" anchor="t"/>
          <a:lstStyle/>
          <a:p>
            <a:pPr marL="0" indent="0" algn="l">
              <a:lnSpc>
                <a:spcPts val="2250"/>
              </a:lnSpc>
              <a:buNone/>
            </a:pPr>
            <a:endParaRPr lang="en-US" sz="1400" dirty="0"/>
          </a:p>
        </p:txBody>
      </p:sp>
      <p:pic>
        <p:nvPicPr>
          <p:cNvPr id="5" name="Image 1" descr="preencoded.png"/>
          <p:cNvPicPr>
            <a:picLocks noChangeAspect="1"/>
          </p:cNvPicPr>
          <p:nvPr/>
        </p:nvPicPr>
        <p:blipFill>
          <a:blip r:embed="rId4"/>
          <a:stretch>
            <a:fillRect/>
          </a:stretch>
        </p:blipFill>
        <p:spPr>
          <a:xfrm>
            <a:off x="7362986" y="2291699"/>
            <a:ext cx="6463427" cy="3181350"/>
          </a:xfrm>
          <a:prstGeom prst="rect">
            <a:avLst/>
          </a:prstGeom>
        </p:spPr>
      </p:pic>
      <p:sp>
        <p:nvSpPr>
          <p:cNvPr id="6" name="Text 2"/>
          <p:cNvSpPr/>
          <p:nvPr/>
        </p:nvSpPr>
        <p:spPr>
          <a:xfrm>
            <a:off x="7542967" y="4919305"/>
            <a:ext cx="6463427" cy="288727"/>
          </a:xfrm>
          <a:prstGeom prst="rect">
            <a:avLst/>
          </a:prstGeom>
          <a:noFill/>
          <a:ln/>
        </p:spPr>
        <p:txBody>
          <a:bodyPr wrap="none" lIns="0" tIns="0" rIns="0" bIns="0" rtlCol="0" anchor="t"/>
          <a:lstStyle/>
          <a:p>
            <a:pPr marL="0" indent="0" algn="l">
              <a:lnSpc>
                <a:spcPts val="2250"/>
              </a:lnSpc>
              <a:buNone/>
            </a:pPr>
            <a:endParaRPr lang="en-US" sz="1400" dirty="0"/>
          </a:p>
        </p:txBody>
      </p:sp>
      <p:sp>
        <p:nvSpPr>
          <p:cNvPr id="7" name="Text 3"/>
          <p:cNvSpPr/>
          <p:nvPr/>
        </p:nvSpPr>
        <p:spPr>
          <a:xfrm>
            <a:off x="902256" y="6947059"/>
            <a:ext cx="13096518" cy="721995"/>
          </a:xfrm>
          <a:prstGeom prst="rect">
            <a:avLst/>
          </a:prstGeom>
          <a:noFill/>
          <a:ln/>
        </p:spPr>
        <p:txBody>
          <a:bodyPr wrap="square" lIns="0" tIns="0" rIns="0" bIns="0" rtlCol="0" anchor="t"/>
          <a:lstStyle/>
          <a:p>
            <a:pPr algn="ctr">
              <a:lnSpc>
                <a:spcPts val="2250"/>
              </a:lnSpc>
              <a:buSzPct val="100000"/>
            </a:pPr>
            <a:r>
              <a:rPr lang="en-US" i="1" dirty="0">
                <a:solidFill>
                  <a:srgbClr val="161613"/>
                </a:solidFill>
                <a:latin typeface="Inter" pitchFamily="34" charset="0"/>
                <a:ea typeface="Inter" pitchFamily="34" charset="-122"/>
                <a:cs typeface="Inter" pitchFamily="34" charset="-120"/>
              </a:rPr>
              <a:t>La época de transición presenta mayores valores de contaminación por SST en el punto Estación Julumito</a:t>
            </a:r>
            <a:endParaRPr lang="en-US" dirty="0"/>
          </a:p>
        </p:txBody>
      </p:sp>
      <p:sp>
        <p:nvSpPr>
          <p:cNvPr id="8" name="Shape 4"/>
          <p:cNvSpPr/>
          <p:nvPr/>
        </p:nvSpPr>
        <p:spPr>
          <a:xfrm>
            <a:off x="631627" y="6784658"/>
            <a:ext cx="22860" cy="947499"/>
          </a:xfrm>
          <a:prstGeom prst="rect">
            <a:avLst/>
          </a:prstGeom>
          <a:solidFill>
            <a:srgbClr val="28282F"/>
          </a:solid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32711" y="827603"/>
            <a:ext cx="12656820" cy="654248"/>
          </a:xfrm>
          <a:prstGeom prst="rect">
            <a:avLst/>
          </a:prstGeom>
          <a:noFill/>
          <a:ln/>
        </p:spPr>
        <p:txBody>
          <a:bodyPr wrap="none" lIns="0" tIns="0" rIns="0" bIns="0" rtlCol="0" anchor="t"/>
          <a:lstStyle/>
          <a:p>
            <a:pPr marL="0" indent="0" algn="l">
              <a:lnSpc>
                <a:spcPts val="5150"/>
              </a:lnSpc>
              <a:buNone/>
            </a:pPr>
            <a:r>
              <a:rPr lang="en-US" sz="4100" dirty="0">
                <a:solidFill>
                  <a:srgbClr val="161613"/>
                </a:solidFill>
                <a:latin typeface="DM Sans Medium" pitchFamily="34" charset="0"/>
                <a:ea typeface="DM Sans Medium" pitchFamily="34" charset="-122"/>
                <a:cs typeface="DM Sans Medium" pitchFamily="34" charset="-120"/>
              </a:rPr>
              <a:t>Análisis de picos por época y puntos de monitoreo:</a:t>
            </a:r>
            <a:endParaRPr lang="en-US" sz="4100" dirty="0"/>
          </a:p>
        </p:txBody>
      </p:sp>
      <p:pic>
        <p:nvPicPr>
          <p:cNvPr id="3" name="Image 0" descr="preencoded.png"/>
          <p:cNvPicPr>
            <a:picLocks noChangeAspect="1"/>
          </p:cNvPicPr>
          <p:nvPr/>
        </p:nvPicPr>
        <p:blipFill>
          <a:blip r:embed="rId3"/>
          <a:stretch>
            <a:fillRect/>
          </a:stretch>
        </p:blipFill>
        <p:spPr>
          <a:xfrm>
            <a:off x="732711" y="2031325"/>
            <a:ext cx="6327100" cy="1164668"/>
          </a:xfrm>
          <a:prstGeom prst="rect">
            <a:avLst/>
          </a:prstGeom>
        </p:spPr>
      </p:pic>
      <p:sp>
        <p:nvSpPr>
          <p:cNvPr id="4" name="Text 1"/>
          <p:cNvSpPr/>
          <p:nvPr/>
        </p:nvSpPr>
        <p:spPr>
          <a:xfrm>
            <a:off x="732711" y="3098483"/>
            <a:ext cx="6327100" cy="335042"/>
          </a:xfrm>
          <a:prstGeom prst="rect">
            <a:avLst/>
          </a:prstGeom>
          <a:noFill/>
          <a:ln/>
        </p:spPr>
        <p:txBody>
          <a:bodyPr wrap="none" lIns="0" tIns="0" rIns="0" bIns="0" rtlCol="0" anchor="t"/>
          <a:lstStyle/>
          <a:p>
            <a:pPr marL="0" indent="0" algn="l">
              <a:lnSpc>
                <a:spcPts val="2600"/>
              </a:lnSpc>
              <a:buNone/>
            </a:pPr>
            <a:endParaRPr lang="en-US" sz="1600" dirty="0"/>
          </a:p>
        </p:txBody>
      </p:sp>
      <p:pic>
        <p:nvPicPr>
          <p:cNvPr id="5" name="Image 1" descr="preencoded.png"/>
          <p:cNvPicPr>
            <a:picLocks noChangeAspect="1"/>
          </p:cNvPicPr>
          <p:nvPr/>
        </p:nvPicPr>
        <p:blipFill>
          <a:blip r:embed="rId4"/>
          <a:stretch>
            <a:fillRect/>
          </a:stretch>
        </p:blipFill>
        <p:spPr>
          <a:xfrm>
            <a:off x="7570589" y="1867969"/>
            <a:ext cx="6327100" cy="1929648"/>
          </a:xfrm>
          <a:prstGeom prst="rect">
            <a:avLst/>
          </a:prstGeom>
        </p:spPr>
      </p:pic>
      <p:sp>
        <p:nvSpPr>
          <p:cNvPr id="6" name="Text 2"/>
          <p:cNvSpPr/>
          <p:nvPr/>
        </p:nvSpPr>
        <p:spPr>
          <a:xfrm>
            <a:off x="1046679" y="4183735"/>
            <a:ext cx="12851011" cy="837248"/>
          </a:xfrm>
          <a:prstGeom prst="rect">
            <a:avLst/>
          </a:prstGeom>
          <a:noFill/>
          <a:ln/>
        </p:spPr>
        <p:txBody>
          <a:bodyPr wrap="square" lIns="0" tIns="0" rIns="0" bIns="0" rtlCol="0" anchor="t"/>
          <a:lstStyle/>
          <a:p>
            <a:pPr marL="0" indent="0" algn="l">
              <a:lnSpc>
                <a:spcPts val="3250"/>
              </a:lnSpc>
              <a:buNone/>
            </a:pPr>
            <a:r>
              <a:rPr lang="en-US" sz="2050" i="1" dirty="0">
                <a:solidFill>
                  <a:srgbClr val="161613"/>
                </a:solidFill>
                <a:latin typeface="Inter" pitchFamily="34" charset="0"/>
                <a:ea typeface="Inter" pitchFamily="34" charset="-122"/>
                <a:cs typeface="Inter" pitchFamily="34" charset="-120"/>
              </a:rPr>
              <a:t>Todos los picos de DBO se dan en la Estación Julumito y la mayoría de picos de DQO también. No hay una tendencia asociada época y valores pico.</a:t>
            </a:r>
            <a:endParaRPr lang="en-US" sz="2050" dirty="0"/>
          </a:p>
        </p:txBody>
      </p:sp>
      <p:sp>
        <p:nvSpPr>
          <p:cNvPr id="7" name="Shape 3"/>
          <p:cNvSpPr/>
          <p:nvPr/>
        </p:nvSpPr>
        <p:spPr>
          <a:xfrm>
            <a:off x="732711" y="4196477"/>
            <a:ext cx="22860" cy="1308259"/>
          </a:xfrm>
          <a:prstGeom prst="rect">
            <a:avLst/>
          </a:prstGeom>
          <a:solidFill>
            <a:srgbClr val="28282F"/>
          </a:solidFill>
          <a:ln/>
        </p:spPr>
      </p:sp>
      <p:pic>
        <p:nvPicPr>
          <p:cNvPr id="8" name="Image 2" descr="preencoded.png"/>
          <p:cNvPicPr>
            <a:picLocks noChangeAspect="1"/>
          </p:cNvPicPr>
          <p:nvPr/>
        </p:nvPicPr>
        <p:blipFill>
          <a:blip r:embed="rId5"/>
          <a:stretch>
            <a:fillRect/>
          </a:stretch>
        </p:blipFill>
        <p:spPr>
          <a:xfrm>
            <a:off x="1944667" y="5301794"/>
            <a:ext cx="10461806" cy="1243131"/>
          </a:xfrm>
          <a:prstGeom prst="rect">
            <a:avLst/>
          </a:prstGeom>
        </p:spPr>
      </p:pic>
      <p:sp>
        <p:nvSpPr>
          <p:cNvPr id="9" name="Text 4"/>
          <p:cNvSpPr/>
          <p:nvPr/>
        </p:nvSpPr>
        <p:spPr>
          <a:xfrm>
            <a:off x="732711" y="6983373"/>
            <a:ext cx="13164979" cy="418624"/>
          </a:xfrm>
          <a:prstGeom prst="rect">
            <a:avLst/>
          </a:prstGeom>
          <a:noFill/>
          <a:ln/>
        </p:spPr>
        <p:txBody>
          <a:bodyPr wrap="none" lIns="0" tIns="0" rIns="0" bIns="0" rtlCol="0" anchor="t"/>
          <a:lstStyle/>
          <a:p>
            <a:pPr marL="0" indent="0" algn="l">
              <a:lnSpc>
                <a:spcPts val="3250"/>
              </a:lnSpc>
              <a:buNone/>
            </a:pPr>
            <a:r>
              <a:rPr lang="en-US" sz="2050" dirty="0">
                <a:solidFill>
                  <a:srgbClr val="161613"/>
                </a:solidFill>
                <a:latin typeface="Inter" pitchFamily="34" charset="0"/>
                <a:ea typeface="Inter" pitchFamily="34" charset="-122"/>
                <a:cs typeface="Inter" pitchFamily="34" charset="-120"/>
              </a:rPr>
              <a:t>Solo se presenta un registro con valores pico de todas las variables.</a:t>
            </a:r>
            <a:endParaRPr lang="en-US" sz="20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731401"/>
            <a:ext cx="3343275" cy="354330"/>
          </a:xfrm>
          <a:prstGeom prst="rect">
            <a:avLst/>
          </a:prstGeom>
          <a:noFill/>
          <a:ln/>
        </p:spPr>
        <p:txBody>
          <a:bodyPr wrap="none" lIns="0" tIns="0" rIns="0" bIns="0" rtlCol="0" anchor="t"/>
          <a:lstStyle/>
          <a:p>
            <a:pPr marL="0" indent="0" algn="l">
              <a:lnSpc>
                <a:spcPts val="2750"/>
              </a:lnSpc>
              <a:buNone/>
            </a:pPr>
            <a:r>
              <a:rPr lang="en-US" sz="2400" b="1" dirty="0">
                <a:solidFill>
                  <a:schemeClr val="accent2">
                    <a:lumMod val="75000"/>
                  </a:schemeClr>
                </a:solidFill>
                <a:latin typeface="DM Sans Medium" pitchFamily="34" charset="0"/>
                <a:ea typeface="DM Sans Medium" pitchFamily="34" charset="-122"/>
                <a:cs typeface="DM Sans Medium" pitchFamily="34" charset="-120"/>
              </a:rPr>
              <a:t>Estadística Cuantitativa</a:t>
            </a:r>
            <a:endParaRPr lang="en-US" sz="2400" dirty="0">
              <a:solidFill>
                <a:schemeClr val="accent2">
                  <a:lumMod val="75000"/>
                </a:schemeClr>
              </a:solidFill>
            </a:endParaRPr>
          </a:p>
        </p:txBody>
      </p:sp>
      <p:sp>
        <p:nvSpPr>
          <p:cNvPr id="3" name="Text 1"/>
          <p:cNvSpPr/>
          <p:nvPr/>
        </p:nvSpPr>
        <p:spPr>
          <a:xfrm>
            <a:off x="793790" y="1526977"/>
            <a:ext cx="13042821" cy="362903"/>
          </a:xfrm>
          <a:prstGeom prst="rect">
            <a:avLst/>
          </a:prstGeom>
          <a:noFill/>
          <a:ln/>
        </p:spPr>
        <p:txBody>
          <a:bodyPr wrap="none" lIns="0" tIns="0" rIns="0" bIns="0" rtlCol="0" anchor="t"/>
          <a:lstStyle/>
          <a:p>
            <a:pPr marL="0" indent="0" algn="l">
              <a:lnSpc>
                <a:spcPts val="2850"/>
              </a:lnSpc>
              <a:buNone/>
            </a:pPr>
            <a:r>
              <a:rPr lang="en-US" sz="1750" dirty="0">
                <a:solidFill>
                  <a:schemeClr val="accent2">
                    <a:lumMod val="75000"/>
                  </a:schemeClr>
                </a:solidFill>
                <a:latin typeface="Inter" pitchFamily="34" charset="0"/>
                <a:ea typeface="Inter" pitchFamily="34" charset="-122"/>
                <a:cs typeface="Inter" pitchFamily="34" charset="-120"/>
              </a:rPr>
              <a:t>Aplicación ANOVA</a:t>
            </a:r>
            <a:r>
              <a:rPr lang="en-US" sz="1750" dirty="0">
                <a:solidFill>
                  <a:srgbClr val="161613"/>
                </a:solidFill>
                <a:latin typeface="Inter" pitchFamily="34" charset="0"/>
                <a:ea typeface="Inter" pitchFamily="34" charset="-122"/>
                <a:cs typeface="Inter" pitchFamily="34" charset="-120"/>
              </a:rPr>
              <a:t>:</a:t>
            </a:r>
            <a:endParaRPr lang="en-US" sz="1750" dirty="0"/>
          </a:p>
        </p:txBody>
      </p:sp>
      <p:sp>
        <p:nvSpPr>
          <p:cNvPr id="4" name="Text 2"/>
          <p:cNvSpPr/>
          <p:nvPr/>
        </p:nvSpPr>
        <p:spPr>
          <a:xfrm>
            <a:off x="793790" y="214503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A fin de descartar o no, efectos aleatorios en cada una de las variables respecto al punto de monitoreo y a la época, se aplica el análisis ANOVA.</a:t>
            </a:r>
            <a:endParaRPr lang="en-US" sz="1750" dirty="0"/>
          </a:p>
        </p:txBody>
      </p:sp>
      <p:pic>
        <p:nvPicPr>
          <p:cNvPr id="5" name="Image 0" descr="preencoded.png"/>
          <p:cNvPicPr>
            <a:picLocks noChangeAspect="1"/>
          </p:cNvPicPr>
          <p:nvPr/>
        </p:nvPicPr>
        <p:blipFill>
          <a:blip r:embed="rId3"/>
          <a:stretch>
            <a:fillRect/>
          </a:stretch>
        </p:blipFill>
        <p:spPr>
          <a:xfrm>
            <a:off x="793790" y="3381137"/>
            <a:ext cx="8148161" cy="1795343"/>
          </a:xfrm>
          <a:prstGeom prst="rect">
            <a:avLst/>
          </a:prstGeom>
        </p:spPr>
      </p:pic>
      <p:pic>
        <p:nvPicPr>
          <p:cNvPr id="6" name="Image 1" descr="preencoded.png"/>
          <p:cNvPicPr>
            <a:picLocks noChangeAspect="1"/>
          </p:cNvPicPr>
          <p:nvPr/>
        </p:nvPicPr>
        <p:blipFill>
          <a:blip r:embed="rId4"/>
          <a:stretch>
            <a:fillRect/>
          </a:stretch>
        </p:blipFill>
        <p:spPr>
          <a:xfrm>
            <a:off x="9502973" y="3381137"/>
            <a:ext cx="4341138" cy="1600557"/>
          </a:xfrm>
          <a:prstGeom prst="rect">
            <a:avLst/>
          </a:prstGeom>
        </p:spPr>
      </p:pic>
      <p:sp>
        <p:nvSpPr>
          <p:cNvPr id="7" name="Text 3"/>
          <p:cNvSpPr/>
          <p:nvPr/>
        </p:nvSpPr>
        <p:spPr>
          <a:xfrm>
            <a:off x="9502973" y="5236845"/>
            <a:ext cx="4341138"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4"/>
          <p:cNvSpPr/>
          <p:nvPr/>
        </p:nvSpPr>
        <p:spPr>
          <a:xfrm>
            <a:off x="793790" y="6058972"/>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De acuerdo con los resultados obtenidos, la única variable con un valor de p &lt; 0.05, son los SST, lo cual quiere decir que la diferencia entre los grupos es significativa y por ende, los valores de este parámetro cambian de acuerdo con la época. Para saber específicamente entre cuáles existen las diferencias significativas, se hace una prueba post- hoc (Tukey HSD).</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383149"/>
            <a:ext cx="3343275" cy="354330"/>
          </a:xfrm>
          <a:prstGeom prst="rect">
            <a:avLst/>
          </a:prstGeom>
          <a:noFill/>
          <a:ln/>
        </p:spPr>
        <p:txBody>
          <a:bodyPr wrap="none" lIns="0" tIns="0" rIns="0" bIns="0" rtlCol="0" anchor="t"/>
          <a:lstStyle/>
          <a:p>
            <a:pPr marL="0" indent="0" algn="l">
              <a:lnSpc>
                <a:spcPts val="2750"/>
              </a:lnSpc>
              <a:buNone/>
            </a:pPr>
            <a:r>
              <a:rPr lang="en-US" sz="2400" b="1" dirty="0">
                <a:solidFill>
                  <a:schemeClr val="accent2">
                    <a:lumMod val="75000"/>
                  </a:schemeClr>
                </a:solidFill>
                <a:latin typeface="DM Sans Medium" pitchFamily="34" charset="0"/>
                <a:ea typeface="DM Sans Medium" pitchFamily="34" charset="-122"/>
                <a:cs typeface="DM Sans Medium" pitchFamily="34" charset="-120"/>
              </a:rPr>
              <a:t>Estadística Cuantitativa</a:t>
            </a:r>
            <a:endParaRPr lang="en-US" sz="2400" dirty="0">
              <a:solidFill>
                <a:schemeClr val="accent2">
                  <a:lumMod val="75000"/>
                </a:schemeClr>
              </a:solidFill>
            </a:endParaRPr>
          </a:p>
        </p:txBody>
      </p:sp>
      <p:sp>
        <p:nvSpPr>
          <p:cNvPr id="3" name="Text 1"/>
          <p:cNvSpPr/>
          <p:nvPr/>
        </p:nvSpPr>
        <p:spPr>
          <a:xfrm>
            <a:off x="793790" y="2191107"/>
            <a:ext cx="13042821" cy="362903"/>
          </a:xfrm>
          <a:prstGeom prst="rect">
            <a:avLst/>
          </a:prstGeom>
          <a:noFill/>
          <a:ln/>
        </p:spPr>
        <p:txBody>
          <a:bodyPr wrap="none" lIns="0" tIns="0" rIns="0" bIns="0" rtlCol="0" anchor="t"/>
          <a:lstStyle/>
          <a:p>
            <a:pPr marL="0" indent="0" algn="l">
              <a:lnSpc>
                <a:spcPts val="2850"/>
              </a:lnSpc>
              <a:buNone/>
            </a:pPr>
            <a:r>
              <a:rPr lang="en-US" sz="1750" b="1" i="1" dirty="0">
                <a:solidFill>
                  <a:srgbClr val="161613"/>
                </a:solidFill>
                <a:latin typeface="Inter" pitchFamily="34" charset="0"/>
                <a:ea typeface="Inter" pitchFamily="34" charset="-122"/>
                <a:cs typeface="Inter" pitchFamily="34" charset="-120"/>
              </a:rPr>
              <a:t>Variabilidad de los SST según la época y el punto de monitoreo..</a:t>
            </a:r>
            <a:endParaRPr lang="en-US" sz="1750" dirty="0"/>
          </a:p>
        </p:txBody>
      </p:sp>
      <p:sp>
        <p:nvSpPr>
          <p:cNvPr id="4" name="Text 2"/>
          <p:cNvSpPr/>
          <p:nvPr/>
        </p:nvSpPr>
        <p:spPr>
          <a:xfrm>
            <a:off x="793790" y="3013234"/>
            <a:ext cx="8148161"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Entrenamiento de modelo para ver la relación entre la época y punto de monitoreo: </a:t>
            </a:r>
            <a:endParaRPr lang="en-US" sz="1750" dirty="0"/>
          </a:p>
        </p:txBody>
      </p:sp>
      <p:pic>
        <p:nvPicPr>
          <p:cNvPr id="5" name="Image 0" descr="preencoded.png"/>
          <p:cNvPicPr>
            <a:picLocks noChangeAspect="1"/>
          </p:cNvPicPr>
          <p:nvPr/>
        </p:nvPicPr>
        <p:blipFill>
          <a:blip r:embed="rId3"/>
          <a:stretch>
            <a:fillRect/>
          </a:stretch>
        </p:blipFill>
        <p:spPr>
          <a:xfrm>
            <a:off x="2465427" y="4108371"/>
            <a:ext cx="3528417" cy="7643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 3"/>
          <p:cNvSpPr/>
          <p:nvPr/>
        </p:nvSpPr>
        <p:spPr>
          <a:xfrm>
            <a:off x="793790" y="5013722"/>
            <a:ext cx="814816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4"/>
          <p:cNvSpPr/>
          <p:nvPr/>
        </p:nvSpPr>
        <p:spPr>
          <a:xfrm>
            <a:off x="9093069" y="2143179"/>
            <a:ext cx="4341138" cy="362902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El anterior resultado indica que el punto de monitoreo y la época no son los únicos predictores que deben tenerse en cuenta para la concentración de SST, sin embargo, las diferencias de valores que existen entre épocas si son significativas, lo que indica que en épocas de transición probablemente se tendría un aumento en la concentración de SST en el agua.</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568166" y="696992"/>
            <a:ext cx="12946380" cy="507325"/>
          </a:xfrm>
          <a:prstGeom prst="rect">
            <a:avLst/>
          </a:prstGeom>
          <a:noFill/>
          <a:ln/>
        </p:spPr>
        <p:txBody>
          <a:bodyPr wrap="none" lIns="0" tIns="0" rIns="0" bIns="0" rtlCol="0" anchor="t"/>
          <a:lstStyle/>
          <a:p>
            <a:pPr marL="0" indent="0" algn="l">
              <a:lnSpc>
                <a:spcPts val="3950"/>
              </a:lnSpc>
              <a:buNone/>
            </a:pPr>
            <a:r>
              <a:rPr lang="en-US" sz="3150" dirty="0">
                <a:solidFill>
                  <a:srgbClr val="161613"/>
                </a:solidFill>
                <a:latin typeface="DM Sans Medium" pitchFamily="34" charset="0"/>
                <a:ea typeface="DM Sans Medium" pitchFamily="34" charset="-122"/>
                <a:cs typeface="DM Sans Medium" pitchFamily="34" charset="-120"/>
              </a:rPr>
              <a:t>Resultados: Puntos de Monitoreo y Épocas con Valores Más Críticos</a:t>
            </a:r>
            <a:endParaRPr lang="en-US" sz="3150" dirty="0"/>
          </a:p>
        </p:txBody>
      </p:sp>
      <p:sp>
        <p:nvSpPr>
          <p:cNvPr id="3" name="Text 1"/>
          <p:cNvSpPr/>
          <p:nvPr/>
        </p:nvSpPr>
        <p:spPr>
          <a:xfrm>
            <a:off x="568166" y="1529001"/>
            <a:ext cx="13494068" cy="259794"/>
          </a:xfrm>
          <a:prstGeom prst="rect">
            <a:avLst/>
          </a:prstGeom>
          <a:noFill/>
          <a:ln/>
        </p:spPr>
        <p:txBody>
          <a:bodyPr wrap="none" lIns="0" tIns="0" rIns="0" bIns="0" rtlCol="0" anchor="t"/>
          <a:lstStyle/>
          <a:p>
            <a:pPr marL="0" indent="0" algn="l">
              <a:lnSpc>
                <a:spcPts val="2000"/>
              </a:lnSpc>
              <a:buNone/>
            </a:pPr>
            <a:r>
              <a:rPr lang="en-US" sz="1600" dirty="0">
                <a:solidFill>
                  <a:srgbClr val="161613"/>
                </a:solidFill>
                <a:latin typeface="Inter" pitchFamily="34" charset="0"/>
                <a:ea typeface="Inter" pitchFamily="34" charset="-122"/>
                <a:cs typeface="Inter" pitchFamily="34" charset="-120"/>
              </a:rPr>
              <a:t>La identificación de estaciones críticas es vital para focalizar los esfuerzos de remediación y monitoreo</a:t>
            </a:r>
            <a:r>
              <a:rPr lang="en-US" sz="1250" dirty="0">
                <a:solidFill>
                  <a:srgbClr val="161613"/>
                </a:solidFill>
                <a:latin typeface="Inter" pitchFamily="34" charset="0"/>
                <a:ea typeface="Inter" pitchFamily="34" charset="-122"/>
                <a:cs typeface="Inter" pitchFamily="34" charset="-120"/>
              </a:rPr>
              <a:t>.</a:t>
            </a:r>
            <a:endParaRPr lang="en-US" sz="1250" dirty="0"/>
          </a:p>
        </p:txBody>
      </p:sp>
      <p:sp>
        <p:nvSpPr>
          <p:cNvPr id="4" name="Shape 2"/>
          <p:cNvSpPr/>
          <p:nvPr/>
        </p:nvSpPr>
        <p:spPr>
          <a:xfrm>
            <a:off x="568166" y="2214920"/>
            <a:ext cx="4389834" cy="5317569"/>
          </a:xfrm>
          <a:prstGeom prst="roundRect">
            <a:avLst>
              <a:gd name="adj" fmla="val 2500"/>
            </a:avLst>
          </a:prstGeom>
          <a:solidFill>
            <a:srgbClr val="F9F8F5"/>
          </a:solidFill>
          <a:ln/>
        </p:spPr>
      </p:sp>
      <p:sp>
        <p:nvSpPr>
          <p:cNvPr id="5" name="Shape 3"/>
          <p:cNvSpPr/>
          <p:nvPr/>
        </p:nvSpPr>
        <p:spPr>
          <a:xfrm>
            <a:off x="568166" y="2192060"/>
            <a:ext cx="4389834" cy="91440"/>
          </a:xfrm>
          <a:prstGeom prst="roundRect">
            <a:avLst>
              <a:gd name="adj" fmla="val 26634"/>
            </a:avLst>
          </a:prstGeom>
          <a:solidFill>
            <a:srgbClr val="28282F"/>
          </a:solidFill>
          <a:ln/>
        </p:spPr>
      </p:sp>
      <p:sp>
        <p:nvSpPr>
          <p:cNvPr id="6" name="Shape 4"/>
          <p:cNvSpPr/>
          <p:nvPr/>
        </p:nvSpPr>
        <p:spPr>
          <a:xfrm>
            <a:off x="2519541" y="1971437"/>
            <a:ext cx="487085" cy="487085"/>
          </a:xfrm>
          <a:prstGeom prst="roundRect">
            <a:avLst>
              <a:gd name="adj" fmla="val 187729"/>
            </a:avLst>
          </a:prstGeom>
          <a:solidFill>
            <a:srgbClr val="28282F"/>
          </a:solidFill>
          <a:ln/>
        </p:spPr>
      </p:sp>
      <p:sp>
        <p:nvSpPr>
          <p:cNvPr id="7" name="Text 5"/>
          <p:cNvSpPr/>
          <p:nvPr/>
        </p:nvSpPr>
        <p:spPr>
          <a:xfrm>
            <a:off x="2665631" y="2093238"/>
            <a:ext cx="194786" cy="243483"/>
          </a:xfrm>
          <a:prstGeom prst="rect">
            <a:avLst/>
          </a:prstGeom>
          <a:noFill/>
          <a:ln/>
        </p:spPr>
        <p:txBody>
          <a:bodyPr wrap="none" lIns="0" tIns="0" rIns="0" bIns="0" rtlCol="0" anchor="t"/>
          <a:lstStyle/>
          <a:p>
            <a:pPr marL="0" indent="0" algn="l">
              <a:lnSpc>
                <a:spcPts val="2450"/>
              </a:lnSpc>
              <a:buNone/>
            </a:pPr>
            <a:r>
              <a:rPr lang="en-US" sz="1500" dirty="0">
                <a:solidFill>
                  <a:srgbClr val="FFFFFF"/>
                </a:solidFill>
                <a:latin typeface="DM Sans Medium" pitchFamily="34" charset="0"/>
                <a:ea typeface="DM Sans Medium" pitchFamily="34" charset="-122"/>
                <a:cs typeface="DM Sans Medium" pitchFamily="34" charset="-120"/>
              </a:rPr>
              <a:t>1</a:t>
            </a:r>
            <a:endParaRPr lang="en-US" sz="1500" dirty="0"/>
          </a:p>
        </p:txBody>
      </p:sp>
      <p:sp>
        <p:nvSpPr>
          <p:cNvPr id="8" name="Text 6"/>
          <p:cNvSpPr/>
          <p:nvPr/>
        </p:nvSpPr>
        <p:spPr>
          <a:xfrm>
            <a:off x="753308" y="2620804"/>
            <a:ext cx="4019550" cy="259794"/>
          </a:xfrm>
          <a:prstGeom prst="rect">
            <a:avLst/>
          </a:prstGeom>
          <a:noFill/>
          <a:ln/>
        </p:spPr>
        <p:txBody>
          <a:bodyPr wrap="none" lIns="0" tIns="0" rIns="0" bIns="0" rtlCol="0" anchor="t"/>
          <a:lstStyle/>
          <a:p>
            <a:pPr marL="0" indent="0" algn="l">
              <a:lnSpc>
                <a:spcPts val="2000"/>
              </a:lnSpc>
              <a:buNone/>
            </a:pPr>
            <a:r>
              <a:rPr lang="en-US" b="1" dirty="0">
                <a:solidFill>
                  <a:srgbClr val="161613"/>
                </a:solidFill>
                <a:latin typeface="Inter" pitchFamily="34" charset="0"/>
                <a:ea typeface="Inter" pitchFamily="34" charset="-122"/>
                <a:cs typeface="Inter" pitchFamily="34" charset="-120"/>
              </a:rPr>
              <a:t>Punto de monitoreo:</a:t>
            </a:r>
            <a:endParaRPr lang="en-US" b="1" dirty="0"/>
          </a:p>
        </p:txBody>
      </p:sp>
      <p:sp>
        <p:nvSpPr>
          <p:cNvPr id="9" name="Text 7"/>
          <p:cNvSpPr/>
          <p:nvPr/>
        </p:nvSpPr>
        <p:spPr>
          <a:xfrm>
            <a:off x="655856" y="3494915"/>
            <a:ext cx="4019550" cy="1298972"/>
          </a:xfrm>
          <a:prstGeom prst="rect">
            <a:avLst/>
          </a:prstGeom>
          <a:noFill/>
          <a:ln/>
        </p:spPr>
        <p:txBody>
          <a:bodyPr wrap="square" lIns="0" tIns="0" rIns="0" bIns="0" rtlCol="0" anchor="t"/>
          <a:lstStyle/>
          <a:p>
            <a:pPr marL="0" indent="0" algn="just">
              <a:lnSpc>
                <a:spcPts val="2000"/>
              </a:lnSpc>
              <a:buNone/>
            </a:pPr>
            <a:r>
              <a:rPr lang="en-US" sz="2000" dirty="0">
                <a:solidFill>
                  <a:srgbClr val="161613"/>
                </a:solidFill>
                <a:latin typeface="Inter" pitchFamily="34" charset="0"/>
                <a:ea typeface="Inter" pitchFamily="34" charset="-122"/>
                <a:cs typeface="Inter" pitchFamily="34" charset="-120"/>
              </a:rPr>
              <a:t>Estación Julumito: se ubica mucho después de la primera estación de monitoreo en el puente Vivero CRC, en la zona urbana, por lo tanto sugiere la presencia de vertimientos domésticos y no domésticos sin control y tratamiento.</a:t>
            </a:r>
            <a:endParaRPr lang="en-US" sz="2000" dirty="0"/>
          </a:p>
        </p:txBody>
      </p:sp>
      <p:sp>
        <p:nvSpPr>
          <p:cNvPr id="10" name="Shape 8"/>
          <p:cNvSpPr/>
          <p:nvPr/>
        </p:nvSpPr>
        <p:spPr>
          <a:xfrm>
            <a:off x="5120283" y="2214920"/>
            <a:ext cx="4389834" cy="5317569"/>
          </a:xfrm>
          <a:prstGeom prst="roundRect">
            <a:avLst>
              <a:gd name="adj" fmla="val 2500"/>
            </a:avLst>
          </a:prstGeom>
          <a:solidFill>
            <a:srgbClr val="F9F8F5"/>
          </a:solidFill>
          <a:ln/>
        </p:spPr>
      </p:sp>
      <p:sp>
        <p:nvSpPr>
          <p:cNvPr id="11" name="Shape 9"/>
          <p:cNvSpPr/>
          <p:nvPr/>
        </p:nvSpPr>
        <p:spPr>
          <a:xfrm>
            <a:off x="5120283" y="2192060"/>
            <a:ext cx="4389834" cy="91440"/>
          </a:xfrm>
          <a:prstGeom prst="roundRect">
            <a:avLst>
              <a:gd name="adj" fmla="val 26634"/>
            </a:avLst>
          </a:prstGeom>
          <a:solidFill>
            <a:srgbClr val="28282F"/>
          </a:solidFill>
          <a:ln/>
        </p:spPr>
      </p:sp>
      <p:sp>
        <p:nvSpPr>
          <p:cNvPr id="12" name="Shape 10"/>
          <p:cNvSpPr/>
          <p:nvPr/>
        </p:nvSpPr>
        <p:spPr>
          <a:xfrm>
            <a:off x="7071658" y="1971437"/>
            <a:ext cx="487085" cy="487085"/>
          </a:xfrm>
          <a:prstGeom prst="roundRect">
            <a:avLst>
              <a:gd name="adj" fmla="val 187729"/>
            </a:avLst>
          </a:prstGeom>
          <a:solidFill>
            <a:srgbClr val="28282F"/>
          </a:solidFill>
          <a:ln/>
        </p:spPr>
      </p:sp>
      <p:sp>
        <p:nvSpPr>
          <p:cNvPr id="13" name="Text 11"/>
          <p:cNvSpPr/>
          <p:nvPr/>
        </p:nvSpPr>
        <p:spPr>
          <a:xfrm>
            <a:off x="7217747" y="2093238"/>
            <a:ext cx="194786" cy="243483"/>
          </a:xfrm>
          <a:prstGeom prst="rect">
            <a:avLst/>
          </a:prstGeom>
          <a:noFill/>
          <a:ln/>
        </p:spPr>
        <p:txBody>
          <a:bodyPr wrap="none" lIns="0" tIns="0" rIns="0" bIns="0" rtlCol="0" anchor="t"/>
          <a:lstStyle/>
          <a:p>
            <a:pPr marL="0" indent="0" algn="l">
              <a:lnSpc>
                <a:spcPts val="2450"/>
              </a:lnSpc>
              <a:buNone/>
            </a:pPr>
            <a:r>
              <a:rPr lang="en-US" sz="1500" dirty="0">
                <a:solidFill>
                  <a:srgbClr val="FFFFFF"/>
                </a:solidFill>
                <a:latin typeface="DM Sans Medium" pitchFamily="34" charset="0"/>
                <a:ea typeface="DM Sans Medium" pitchFamily="34" charset="-122"/>
                <a:cs typeface="DM Sans Medium" pitchFamily="34" charset="-120"/>
              </a:rPr>
              <a:t>2</a:t>
            </a:r>
            <a:endParaRPr lang="en-US" sz="1500" dirty="0"/>
          </a:p>
        </p:txBody>
      </p:sp>
      <p:sp>
        <p:nvSpPr>
          <p:cNvPr id="14" name="Text 12"/>
          <p:cNvSpPr/>
          <p:nvPr/>
        </p:nvSpPr>
        <p:spPr>
          <a:xfrm>
            <a:off x="5207972" y="2541627"/>
            <a:ext cx="4019550" cy="507444"/>
          </a:xfrm>
          <a:prstGeom prst="rect">
            <a:avLst/>
          </a:prstGeom>
          <a:noFill/>
          <a:ln/>
        </p:spPr>
        <p:txBody>
          <a:bodyPr wrap="square" lIns="0" tIns="0" rIns="0" bIns="0" rtlCol="0" anchor="t"/>
          <a:lstStyle/>
          <a:p>
            <a:pPr marL="0" indent="0" algn="just">
              <a:lnSpc>
                <a:spcPts val="1950"/>
              </a:lnSpc>
              <a:buNone/>
            </a:pPr>
            <a:r>
              <a:rPr lang="en-US" dirty="0">
                <a:solidFill>
                  <a:srgbClr val="161613"/>
                </a:solidFill>
                <a:latin typeface="DM Sans Medium" pitchFamily="34" charset="0"/>
                <a:ea typeface="DM Sans Medium" pitchFamily="34" charset="-122"/>
                <a:cs typeface="DM Sans Medium" pitchFamily="34" charset="-120"/>
              </a:rPr>
              <a:t>Época con mayor número de picos de todas las variables: época de transición</a:t>
            </a:r>
            <a:r>
              <a:rPr lang="en-US" sz="1550" dirty="0">
                <a:solidFill>
                  <a:srgbClr val="161613"/>
                </a:solidFill>
                <a:latin typeface="DM Sans Medium" pitchFamily="34" charset="0"/>
                <a:ea typeface="DM Sans Medium" pitchFamily="34" charset="-122"/>
                <a:cs typeface="DM Sans Medium" pitchFamily="34" charset="-120"/>
              </a:rPr>
              <a:t>.</a:t>
            </a:r>
            <a:endParaRPr lang="en-US" sz="1550" dirty="0"/>
          </a:p>
        </p:txBody>
      </p:sp>
      <p:sp>
        <p:nvSpPr>
          <p:cNvPr id="15" name="Text 13"/>
          <p:cNvSpPr/>
          <p:nvPr/>
        </p:nvSpPr>
        <p:spPr>
          <a:xfrm>
            <a:off x="5305425" y="3465076"/>
            <a:ext cx="4019550" cy="1298972"/>
          </a:xfrm>
          <a:prstGeom prst="rect">
            <a:avLst/>
          </a:prstGeom>
          <a:noFill/>
          <a:ln/>
        </p:spPr>
        <p:txBody>
          <a:bodyPr wrap="square" lIns="0" tIns="0" rIns="0" bIns="0" rtlCol="0" anchor="t"/>
          <a:lstStyle/>
          <a:p>
            <a:pPr marL="0" indent="0" algn="just">
              <a:lnSpc>
                <a:spcPts val="2000"/>
              </a:lnSpc>
              <a:buNone/>
            </a:pPr>
            <a:r>
              <a:rPr lang="en-US" dirty="0">
                <a:solidFill>
                  <a:srgbClr val="161613"/>
                </a:solidFill>
                <a:latin typeface="Inter" pitchFamily="34" charset="0"/>
                <a:ea typeface="Inter" pitchFamily="34" charset="-122"/>
                <a:cs typeface="Inter" pitchFamily="34" charset="-120"/>
              </a:rPr>
              <a:t>En esta época hay disminución de la renovación y el lavado de los cuerpos de agua, el aumento de la concentración de contaminantes, y la posible aparición de materiales tóxicos suspendidos en el agua por la erosión del suelo.</a:t>
            </a:r>
            <a:endParaRPr lang="en-US" dirty="0"/>
          </a:p>
        </p:txBody>
      </p:sp>
      <p:sp>
        <p:nvSpPr>
          <p:cNvPr id="16" name="Shape 14"/>
          <p:cNvSpPr/>
          <p:nvPr/>
        </p:nvSpPr>
        <p:spPr>
          <a:xfrm>
            <a:off x="9597806" y="2199703"/>
            <a:ext cx="4389834" cy="5317569"/>
          </a:xfrm>
          <a:prstGeom prst="roundRect">
            <a:avLst>
              <a:gd name="adj" fmla="val 2500"/>
            </a:avLst>
          </a:prstGeom>
          <a:solidFill>
            <a:srgbClr val="F9F8F5"/>
          </a:solidFill>
          <a:ln/>
        </p:spPr>
      </p:sp>
      <p:sp>
        <p:nvSpPr>
          <p:cNvPr id="17" name="Shape 15"/>
          <p:cNvSpPr/>
          <p:nvPr/>
        </p:nvSpPr>
        <p:spPr>
          <a:xfrm>
            <a:off x="9672399" y="2192060"/>
            <a:ext cx="4389834" cy="91440"/>
          </a:xfrm>
          <a:prstGeom prst="roundRect">
            <a:avLst>
              <a:gd name="adj" fmla="val 26634"/>
            </a:avLst>
          </a:prstGeom>
          <a:solidFill>
            <a:srgbClr val="28282F"/>
          </a:solidFill>
          <a:ln/>
        </p:spPr>
      </p:sp>
      <p:sp>
        <p:nvSpPr>
          <p:cNvPr id="18" name="Shape 16"/>
          <p:cNvSpPr/>
          <p:nvPr/>
        </p:nvSpPr>
        <p:spPr>
          <a:xfrm>
            <a:off x="11623774" y="1971437"/>
            <a:ext cx="487085" cy="487085"/>
          </a:xfrm>
          <a:prstGeom prst="roundRect">
            <a:avLst>
              <a:gd name="adj" fmla="val 187729"/>
            </a:avLst>
          </a:prstGeom>
          <a:solidFill>
            <a:srgbClr val="28282F"/>
          </a:solidFill>
          <a:ln/>
        </p:spPr>
      </p:sp>
      <p:pic>
        <p:nvPicPr>
          <p:cNvPr id="19" name="Image 0" descr="preencoded.png"/>
          <p:cNvPicPr>
            <a:picLocks noChangeAspect="1"/>
          </p:cNvPicPr>
          <p:nvPr/>
        </p:nvPicPr>
        <p:blipFill>
          <a:blip r:embed="rId3"/>
          <a:stretch>
            <a:fillRect/>
          </a:stretch>
        </p:blipFill>
        <p:spPr>
          <a:xfrm>
            <a:off x="11769864" y="2117527"/>
            <a:ext cx="194786" cy="194786"/>
          </a:xfrm>
          <a:prstGeom prst="rect">
            <a:avLst/>
          </a:prstGeom>
        </p:spPr>
      </p:pic>
      <p:sp>
        <p:nvSpPr>
          <p:cNvPr id="20" name="Text 17"/>
          <p:cNvSpPr/>
          <p:nvPr/>
        </p:nvSpPr>
        <p:spPr>
          <a:xfrm>
            <a:off x="9857542" y="2620804"/>
            <a:ext cx="4019550" cy="259794"/>
          </a:xfrm>
          <a:prstGeom prst="rect">
            <a:avLst/>
          </a:prstGeom>
          <a:noFill/>
          <a:ln/>
        </p:spPr>
        <p:txBody>
          <a:bodyPr wrap="none" lIns="0" tIns="0" rIns="0" bIns="0" rtlCol="0" anchor="t"/>
          <a:lstStyle/>
          <a:p>
            <a:pPr marL="0" indent="0" algn="l">
              <a:lnSpc>
                <a:spcPts val="2000"/>
              </a:lnSpc>
              <a:buNone/>
            </a:pPr>
            <a:r>
              <a:rPr lang="en-US" b="1" dirty="0">
                <a:solidFill>
                  <a:srgbClr val="161613"/>
                </a:solidFill>
                <a:latin typeface="Inter" pitchFamily="34" charset="0"/>
                <a:ea typeface="Inter" pitchFamily="34" charset="-122"/>
                <a:cs typeface="Inter" pitchFamily="34" charset="-120"/>
              </a:rPr>
              <a:t>Variable con mayores valores pico</a:t>
            </a:r>
            <a:r>
              <a:rPr lang="en-US" sz="1250" dirty="0">
                <a:solidFill>
                  <a:srgbClr val="161613"/>
                </a:solidFill>
                <a:latin typeface="Inter" pitchFamily="34" charset="0"/>
                <a:ea typeface="Inter" pitchFamily="34" charset="-122"/>
                <a:cs typeface="Inter" pitchFamily="34" charset="-120"/>
              </a:rPr>
              <a:t>:</a:t>
            </a:r>
            <a:endParaRPr lang="en-US" sz="1250" dirty="0"/>
          </a:p>
        </p:txBody>
      </p:sp>
      <p:sp>
        <p:nvSpPr>
          <p:cNvPr id="21" name="Text 18"/>
          <p:cNvSpPr/>
          <p:nvPr/>
        </p:nvSpPr>
        <p:spPr>
          <a:xfrm>
            <a:off x="9857542" y="2977991"/>
            <a:ext cx="4019550" cy="259794"/>
          </a:xfrm>
          <a:prstGeom prst="rect">
            <a:avLst/>
          </a:prstGeom>
          <a:noFill/>
          <a:ln/>
        </p:spPr>
        <p:txBody>
          <a:bodyPr wrap="none" lIns="0" tIns="0" rIns="0" bIns="0" rtlCol="0" anchor="t"/>
          <a:lstStyle/>
          <a:p>
            <a:pPr marL="0" indent="0" algn="l">
              <a:lnSpc>
                <a:spcPts val="2000"/>
              </a:lnSpc>
              <a:buNone/>
            </a:pPr>
            <a:endParaRPr lang="en-US" sz="1250" dirty="0"/>
          </a:p>
        </p:txBody>
      </p:sp>
      <p:sp>
        <p:nvSpPr>
          <p:cNvPr id="22" name="Text 19"/>
          <p:cNvSpPr/>
          <p:nvPr/>
        </p:nvSpPr>
        <p:spPr>
          <a:xfrm>
            <a:off x="9857542" y="3335179"/>
            <a:ext cx="4019550" cy="259794"/>
          </a:xfrm>
          <a:prstGeom prst="rect">
            <a:avLst/>
          </a:prstGeom>
          <a:noFill/>
          <a:ln/>
        </p:spPr>
        <p:txBody>
          <a:bodyPr wrap="none" lIns="0" tIns="0" rIns="0" bIns="0" rtlCol="0" anchor="t"/>
          <a:lstStyle/>
          <a:p>
            <a:pPr marL="342900" indent="-342900" algn="l">
              <a:lnSpc>
                <a:spcPts val="2000"/>
              </a:lnSpc>
              <a:buSzPct val="100000"/>
              <a:buFont typeface="+mj-lt"/>
              <a:buAutoNum type="arabicPeriod"/>
            </a:pPr>
            <a:r>
              <a:rPr lang="en-US" sz="1600" dirty="0">
                <a:solidFill>
                  <a:srgbClr val="161613"/>
                </a:solidFill>
                <a:latin typeface="Inter" pitchFamily="34" charset="0"/>
                <a:ea typeface="Inter" pitchFamily="34" charset="-122"/>
                <a:cs typeface="Inter" pitchFamily="34" charset="-120"/>
              </a:rPr>
              <a:t>SST</a:t>
            </a:r>
            <a:endParaRPr lang="en-US" sz="1600" dirty="0"/>
          </a:p>
        </p:txBody>
      </p:sp>
      <p:sp>
        <p:nvSpPr>
          <p:cNvPr id="23" name="Text 20"/>
          <p:cNvSpPr/>
          <p:nvPr/>
        </p:nvSpPr>
        <p:spPr>
          <a:xfrm>
            <a:off x="9857542" y="3651766"/>
            <a:ext cx="4019550" cy="259794"/>
          </a:xfrm>
          <a:prstGeom prst="rect">
            <a:avLst/>
          </a:prstGeom>
          <a:noFill/>
          <a:ln/>
        </p:spPr>
        <p:txBody>
          <a:bodyPr wrap="none" lIns="0" tIns="0" rIns="0" bIns="0" rtlCol="0" anchor="t"/>
          <a:lstStyle/>
          <a:p>
            <a:pPr marL="342900" indent="-342900" algn="l">
              <a:lnSpc>
                <a:spcPts val="2000"/>
              </a:lnSpc>
              <a:buSzPct val="100000"/>
              <a:buFont typeface="+mj-lt"/>
              <a:buAutoNum type="arabicPeriod" startAt="2"/>
            </a:pPr>
            <a:r>
              <a:rPr lang="en-US" sz="1600" dirty="0">
                <a:solidFill>
                  <a:srgbClr val="161613"/>
                </a:solidFill>
                <a:latin typeface="Inter" pitchFamily="34" charset="0"/>
                <a:ea typeface="Inter" pitchFamily="34" charset="-122"/>
                <a:cs typeface="Inter" pitchFamily="34" charset="-120"/>
              </a:rPr>
              <a:t>DQO</a:t>
            </a:r>
            <a:endParaRPr lang="en-US" sz="1250" dirty="0"/>
          </a:p>
        </p:txBody>
      </p:sp>
      <p:pic>
        <p:nvPicPr>
          <p:cNvPr id="24" name="Image 1" descr="preencoded.png"/>
          <p:cNvPicPr>
            <a:picLocks noChangeAspect="1"/>
          </p:cNvPicPr>
          <p:nvPr/>
        </p:nvPicPr>
        <p:blipFill>
          <a:blip r:embed="rId4"/>
          <a:stretch>
            <a:fillRect/>
          </a:stretch>
        </p:blipFill>
        <p:spPr>
          <a:xfrm>
            <a:off x="9914633" y="4181229"/>
            <a:ext cx="3756180" cy="1556751"/>
          </a:xfrm>
          <a:prstGeom prst="rect">
            <a:avLst/>
          </a:prstGeom>
        </p:spPr>
      </p:pic>
      <p:pic>
        <p:nvPicPr>
          <p:cNvPr id="25" name="Image 2" descr="preencoded.png"/>
          <p:cNvPicPr>
            <a:picLocks noChangeAspect="1"/>
          </p:cNvPicPr>
          <p:nvPr/>
        </p:nvPicPr>
        <p:blipFill>
          <a:blip r:embed="rId5"/>
          <a:stretch>
            <a:fillRect/>
          </a:stretch>
        </p:blipFill>
        <p:spPr>
          <a:xfrm>
            <a:off x="10046283" y="5745623"/>
            <a:ext cx="3492879" cy="1533139"/>
          </a:xfrm>
          <a:prstGeom prst="rect">
            <a:avLst/>
          </a:prstGeom>
        </p:spPr>
      </p:pic>
      <p:sp>
        <p:nvSpPr>
          <p:cNvPr id="26" name="Text 21"/>
          <p:cNvSpPr/>
          <p:nvPr/>
        </p:nvSpPr>
        <p:spPr>
          <a:xfrm>
            <a:off x="9857542" y="7087553"/>
            <a:ext cx="4019550" cy="259794"/>
          </a:xfrm>
          <a:prstGeom prst="rect">
            <a:avLst/>
          </a:prstGeom>
          <a:noFill/>
          <a:ln/>
        </p:spPr>
        <p:txBody>
          <a:bodyPr wrap="none" lIns="0" tIns="0" rIns="0" bIns="0" rtlCol="0" anchor="t"/>
          <a:lstStyle/>
          <a:p>
            <a:pPr marL="0" indent="0" algn="l">
              <a:lnSpc>
                <a:spcPts val="2000"/>
              </a:lnSpc>
              <a:buNone/>
            </a:pPr>
            <a:endParaRPr lang="en-US" sz="12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577929" y="454104"/>
            <a:ext cx="10004822" cy="516136"/>
          </a:xfrm>
          <a:prstGeom prst="rect">
            <a:avLst/>
          </a:prstGeom>
          <a:noFill/>
          <a:ln/>
        </p:spPr>
        <p:txBody>
          <a:bodyPr wrap="none" lIns="0" tIns="0" rIns="0" bIns="0" rtlCol="0" anchor="t"/>
          <a:lstStyle/>
          <a:p>
            <a:pPr marL="0" indent="0" algn="l">
              <a:lnSpc>
                <a:spcPts val="4050"/>
              </a:lnSpc>
              <a:buNone/>
            </a:pPr>
            <a:r>
              <a:rPr lang="en-US" sz="3250" dirty="0">
                <a:solidFill>
                  <a:srgbClr val="161613"/>
                </a:solidFill>
                <a:latin typeface="DM Sans Medium" pitchFamily="34" charset="0"/>
                <a:ea typeface="DM Sans Medium" pitchFamily="34" charset="-122"/>
                <a:cs typeface="DM Sans Medium" pitchFamily="34" charset="-120"/>
              </a:rPr>
              <a:t>Comparación con Normativas y otras conclusiones:</a:t>
            </a:r>
            <a:endParaRPr lang="en-US" sz="3250" dirty="0"/>
          </a:p>
        </p:txBody>
      </p:sp>
      <p:sp>
        <p:nvSpPr>
          <p:cNvPr id="3" name="Text 1"/>
          <p:cNvSpPr/>
          <p:nvPr/>
        </p:nvSpPr>
        <p:spPr>
          <a:xfrm>
            <a:off x="577929" y="1406099"/>
            <a:ext cx="6535817" cy="1056799"/>
          </a:xfrm>
          <a:prstGeom prst="rect">
            <a:avLst/>
          </a:prstGeom>
          <a:noFill/>
          <a:ln/>
        </p:spPr>
        <p:txBody>
          <a:bodyPr wrap="square" lIns="0" tIns="0" rIns="0" bIns="0" rtlCol="0" anchor="t"/>
          <a:lstStyle/>
          <a:p>
            <a:pPr marL="342900" indent="-342900" algn="just">
              <a:lnSpc>
                <a:spcPts val="2050"/>
              </a:lnSpc>
              <a:buSzPct val="100000"/>
              <a:buChar char="•"/>
            </a:pPr>
            <a:r>
              <a:rPr lang="en-US" sz="1600" dirty="0">
                <a:solidFill>
                  <a:srgbClr val="161613"/>
                </a:solidFill>
                <a:latin typeface="Inter" pitchFamily="34" charset="0"/>
                <a:ea typeface="Inter" pitchFamily="34" charset="-122"/>
                <a:cs typeface="Inter" pitchFamily="34" charset="-120"/>
              </a:rPr>
              <a:t>Los resultados muestran que el rio en general, presenta buenas condiciones de calidad respecto a DQO y DBO puesto que no se encontraron valores mayores a los límites permisibles, lo cual sugiere también la alta capacidad de depuración que tiene el río.</a:t>
            </a:r>
            <a:endParaRPr lang="en-US" sz="1600" dirty="0"/>
          </a:p>
        </p:txBody>
      </p:sp>
      <p:sp>
        <p:nvSpPr>
          <p:cNvPr id="4" name="Text 2"/>
          <p:cNvSpPr/>
          <p:nvPr/>
        </p:nvSpPr>
        <p:spPr>
          <a:xfrm>
            <a:off x="577929" y="2780569"/>
            <a:ext cx="6535817" cy="792599"/>
          </a:xfrm>
          <a:prstGeom prst="rect">
            <a:avLst/>
          </a:prstGeom>
          <a:noFill/>
          <a:ln/>
        </p:spPr>
        <p:txBody>
          <a:bodyPr wrap="square" lIns="0" tIns="0" rIns="0" bIns="0" rtlCol="0" anchor="t"/>
          <a:lstStyle/>
          <a:p>
            <a:pPr marL="342900" indent="-342900" algn="just">
              <a:lnSpc>
                <a:spcPts val="2050"/>
              </a:lnSpc>
              <a:buSzPct val="100000"/>
              <a:buChar char="•"/>
            </a:pPr>
            <a:r>
              <a:rPr lang="en-US" sz="1600" dirty="0">
                <a:solidFill>
                  <a:srgbClr val="161613"/>
                </a:solidFill>
                <a:latin typeface="Inter" pitchFamily="34" charset="0"/>
                <a:ea typeface="Inter" pitchFamily="34" charset="-122"/>
                <a:cs typeface="Inter" pitchFamily="34" charset="-120"/>
              </a:rPr>
              <a:t>Los SST si presentan varios valores por encima de 70 mg/L, especialmente en la época de transición sugiriendo alto contenido de materia en estado sólido principalmente, inorgánica, es decir, difícil de biodegradar.</a:t>
            </a:r>
            <a:endParaRPr lang="en-US" sz="1600" dirty="0"/>
          </a:p>
        </p:txBody>
      </p:sp>
      <p:sp>
        <p:nvSpPr>
          <p:cNvPr id="5" name="Text 3"/>
          <p:cNvSpPr/>
          <p:nvPr/>
        </p:nvSpPr>
        <p:spPr>
          <a:xfrm>
            <a:off x="570308" y="4039015"/>
            <a:ext cx="6535817" cy="792599"/>
          </a:xfrm>
          <a:prstGeom prst="rect">
            <a:avLst/>
          </a:prstGeom>
          <a:noFill/>
          <a:ln/>
        </p:spPr>
        <p:txBody>
          <a:bodyPr wrap="square" lIns="0" tIns="0" rIns="0" bIns="0" rtlCol="0" anchor="t"/>
          <a:lstStyle/>
          <a:p>
            <a:pPr marL="342900" indent="-342900" algn="just">
              <a:lnSpc>
                <a:spcPts val="2050"/>
              </a:lnSpc>
              <a:buSzPct val="100000"/>
              <a:buChar char="•"/>
            </a:pPr>
            <a:r>
              <a:rPr lang="en-US" sz="1600" dirty="0">
                <a:solidFill>
                  <a:srgbClr val="161613"/>
                </a:solidFill>
                <a:latin typeface="Inter" pitchFamily="34" charset="0"/>
                <a:ea typeface="Inter" pitchFamily="34" charset="-122"/>
                <a:cs typeface="Inter" pitchFamily="34" charset="-120"/>
              </a:rPr>
              <a:t>Existe una diferencia significativa entre los valores de SST en época seca y en época de transición, lo cual sugiere que los valores atípicos, por encima de 70 mg/L generalmente, se encontrarán en la época de transición.</a:t>
            </a:r>
            <a:endParaRPr lang="en-US" sz="1600" dirty="0"/>
          </a:p>
        </p:txBody>
      </p:sp>
      <p:sp>
        <p:nvSpPr>
          <p:cNvPr id="6" name="Text 4"/>
          <p:cNvSpPr/>
          <p:nvPr/>
        </p:nvSpPr>
        <p:spPr>
          <a:xfrm>
            <a:off x="577929" y="5261829"/>
            <a:ext cx="6535817" cy="264200"/>
          </a:xfrm>
          <a:prstGeom prst="rect">
            <a:avLst/>
          </a:prstGeom>
          <a:noFill/>
          <a:ln/>
        </p:spPr>
        <p:txBody>
          <a:bodyPr wrap="none" lIns="0" tIns="0" rIns="0" bIns="0" rtlCol="0" anchor="t"/>
          <a:lstStyle/>
          <a:p>
            <a:pPr marL="342900" indent="-342900" algn="just">
              <a:lnSpc>
                <a:spcPts val="2050"/>
              </a:lnSpc>
              <a:buSzPct val="100000"/>
              <a:buChar char="•"/>
            </a:pPr>
            <a:r>
              <a:rPr lang="en-US" sz="1600" dirty="0">
                <a:solidFill>
                  <a:srgbClr val="161613"/>
                </a:solidFill>
                <a:latin typeface="Inter" pitchFamily="34" charset="0"/>
                <a:ea typeface="Inter" pitchFamily="34" charset="-122"/>
                <a:cs typeface="Inter" pitchFamily="34" charset="-120"/>
              </a:rPr>
              <a:t>La época seca no contiene valores pico de ninguna variable.</a:t>
            </a:r>
            <a:endParaRPr lang="en-US" sz="1600" dirty="0"/>
          </a:p>
        </p:txBody>
      </p:sp>
      <p:sp>
        <p:nvSpPr>
          <p:cNvPr id="7" name="Text 5"/>
          <p:cNvSpPr/>
          <p:nvPr/>
        </p:nvSpPr>
        <p:spPr>
          <a:xfrm>
            <a:off x="577929" y="5733669"/>
            <a:ext cx="6535817" cy="528399"/>
          </a:xfrm>
          <a:prstGeom prst="rect">
            <a:avLst/>
          </a:prstGeom>
          <a:noFill/>
          <a:ln/>
        </p:spPr>
        <p:txBody>
          <a:bodyPr wrap="square" lIns="0" tIns="0" rIns="0" bIns="0" rtlCol="0" anchor="t"/>
          <a:lstStyle/>
          <a:p>
            <a:pPr marL="342900" indent="-342900" algn="l">
              <a:lnSpc>
                <a:spcPts val="2050"/>
              </a:lnSpc>
              <a:buSzPct val="100000"/>
              <a:buChar char="•"/>
            </a:pPr>
            <a:r>
              <a:rPr lang="en-US" sz="1600" dirty="0">
                <a:solidFill>
                  <a:srgbClr val="161613"/>
                </a:solidFill>
                <a:latin typeface="Inter" pitchFamily="34" charset="0"/>
                <a:ea typeface="Inter" pitchFamily="34" charset="-122"/>
                <a:cs typeface="Inter" pitchFamily="34" charset="-120"/>
              </a:rPr>
              <a:t>La DBO es el parámetro mas estable, sin  valores atípicos considerables en el tiempo.</a:t>
            </a:r>
            <a:endParaRPr lang="en-US" sz="1600" dirty="0"/>
          </a:p>
        </p:txBody>
      </p:sp>
      <p:sp>
        <p:nvSpPr>
          <p:cNvPr id="8" name="Text 6"/>
          <p:cNvSpPr/>
          <p:nvPr/>
        </p:nvSpPr>
        <p:spPr>
          <a:xfrm>
            <a:off x="577929" y="6437391"/>
            <a:ext cx="6535817" cy="528399"/>
          </a:xfrm>
          <a:prstGeom prst="rect">
            <a:avLst/>
          </a:prstGeom>
          <a:noFill/>
          <a:ln/>
        </p:spPr>
        <p:txBody>
          <a:bodyPr wrap="square" lIns="0" tIns="0" rIns="0" bIns="0" rtlCol="0" anchor="t"/>
          <a:lstStyle/>
          <a:p>
            <a:pPr marL="342900" indent="-342900" algn="just">
              <a:lnSpc>
                <a:spcPts val="2050"/>
              </a:lnSpc>
              <a:buSzPct val="100000"/>
              <a:buChar char="•"/>
            </a:pPr>
            <a:r>
              <a:rPr lang="en-US" sz="1600" dirty="0">
                <a:solidFill>
                  <a:srgbClr val="161613"/>
                </a:solidFill>
                <a:latin typeface="Inter" pitchFamily="34" charset="0"/>
                <a:ea typeface="Inter" pitchFamily="34" charset="-122"/>
                <a:cs typeface="Inter" pitchFamily="34" charset="-120"/>
              </a:rPr>
              <a:t>No es posible definir tendencias con tan pocos parámetros de medición, deben incluirse la mayoría posible.</a:t>
            </a:r>
            <a:endParaRPr lang="en-US" sz="1600" dirty="0"/>
          </a:p>
        </p:txBody>
      </p:sp>
      <p:sp>
        <p:nvSpPr>
          <p:cNvPr id="9" name="Text 7"/>
          <p:cNvSpPr/>
          <p:nvPr/>
        </p:nvSpPr>
        <p:spPr>
          <a:xfrm>
            <a:off x="577929" y="5766792"/>
            <a:ext cx="6535817" cy="264200"/>
          </a:xfrm>
          <a:prstGeom prst="rect">
            <a:avLst/>
          </a:prstGeom>
          <a:noFill/>
          <a:ln/>
        </p:spPr>
        <p:txBody>
          <a:bodyPr wrap="none" lIns="0" tIns="0" rIns="0" bIns="0" rtlCol="0" anchor="t"/>
          <a:lstStyle/>
          <a:p>
            <a:pPr marL="0" indent="0" algn="l">
              <a:lnSpc>
                <a:spcPts val="2050"/>
              </a:lnSpc>
              <a:buNone/>
            </a:pPr>
            <a:endParaRPr lang="en-US" sz="1300" dirty="0"/>
          </a:p>
        </p:txBody>
      </p:sp>
      <p:pic>
        <p:nvPicPr>
          <p:cNvPr id="10" name="Image 0" descr="preencoded.png"/>
          <p:cNvPicPr>
            <a:picLocks noChangeAspect="1"/>
          </p:cNvPicPr>
          <p:nvPr/>
        </p:nvPicPr>
        <p:blipFill>
          <a:blip r:embed="rId3"/>
          <a:stretch>
            <a:fillRect/>
          </a:stretch>
        </p:blipFill>
        <p:spPr>
          <a:xfrm>
            <a:off x="7697695" y="1239679"/>
            <a:ext cx="6535817" cy="653581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637580" y="500896"/>
            <a:ext cx="7793950" cy="569238"/>
          </a:xfrm>
          <a:prstGeom prst="rect">
            <a:avLst/>
          </a:prstGeom>
          <a:noFill/>
          <a:ln/>
        </p:spPr>
        <p:txBody>
          <a:bodyPr wrap="none" lIns="0" tIns="0" rIns="0" bIns="0" rtlCol="0" anchor="t"/>
          <a:lstStyle/>
          <a:p>
            <a:pPr marL="0" indent="0" algn="l">
              <a:lnSpc>
                <a:spcPts val="4450"/>
              </a:lnSpc>
              <a:buNone/>
            </a:pPr>
            <a:r>
              <a:rPr lang="en-US" sz="3550" dirty="0">
                <a:solidFill>
                  <a:srgbClr val="161613"/>
                </a:solidFill>
                <a:latin typeface="DM Sans Medium" pitchFamily="34" charset="0"/>
                <a:ea typeface="DM Sans Medium" pitchFamily="34" charset="-122"/>
                <a:cs typeface="DM Sans Medium" pitchFamily="34" charset="-120"/>
              </a:rPr>
              <a:t>Recomendaciones y Próximos Pasos</a:t>
            </a:r>
            <a:endParaRPr lang="en-US" sz="3550" dirty="0"/>
          </a:p>
        </p:txBody>
      </p:sp>
      <p:sp>
        <p:nvSpPr>
          <p:cNvPr id="3" name="Shape 1"/>
          <p:cNvSpPr/>
          <p:nvPr/>
        </p:nvSpPr>
        <p:spPr>
          <a:xfrm>
            <a:off x="637580" y="1434465"/>
            <a:ext cx="13355241" cy="1386959"/>
          </a:xfrm>
          <a:prstGeom prst="roundRect">
            <a:avLst>
              <a:gd name="adj" fmla="val 1970"/>
            </a:avLst>
          </a:prstGeom>
          <a:solidFill>
            <a:srgbClr val="F9F8F5"/>
          </a:solidFill>
          <a:ln w="22860">
            <a:solidFill>
              <a:srgbClr val="D3D1C9"/>
            </a:solidFill>
            <a:prstDash val="solid"/>
          </a:ln>
        </p:spPr>
      </p:sp>
      <p:sp>
        <p:nvSpPr>
          <p:cNvPr id="4" name="Shape 2"/>
          <p:cNvSpPr/>
          <p:nvPr/>
        </p:nvSpPr>
        <p:spPr>
          <a:xfrm>
            <a:off x="660440" y="1457325"/>
            <a:ext cx="728663" cy="1341239"/>
          </a:xfrm>
          <a:prstGeom prst="rect">
            <a:avLst/>
          </a:prstGeom>
          <a:solidFill>
            <a:srgbClr val="EDEBE3"/>
          </a:solidFill>
          <a:ln/>
        </p:spPr>
      </p:sp>
      <p:sp>
        <p:nvSpPr>
          <p:cNvPr id="5" name="Text 3"/>
          <p:cNvSpPr/>
          <p:nvPr/>
        </p:nvSpPr>
        <p:spPr>
          <a:xfrm>
            <a:off x="888087" y="1957149"/>
            <a:ext cx="273248" cy="341471"/>
          </a:xfrm>
          <a:prstGeom prst="rect">
            <a:avLst/>
          </a:prstGeom>
          <a:noFill/>
          <a:ln/>
        </p:spPr>
        <p:txBody>
          <a:bodyPr wrap="none" lIns="0" tIns="0" rIns="0" bIns="0" rtlCol="0" anchor="t"/>
          <a:lstStyle/>
          <a:p>
            <a:pPr marL="0" indent="0" algn="l">
              <a:lnSpc>
                <a:spcPts val="2150"/>
              </a:lnSpc>
              <a:buNone/>
            </a:pPr>
            <a:r>
              <a:rPr lang="en-US" sz="2150" dirty="0">
                <a:solidFill>
                  <a:srgbClr val="161613"/>
                </a:solidFill>
                <a:latin typeface="DM Sans Medium" pitchFamily="34" charset="0"/>
                <a:ea typeface="DM Sans Medium" pitchFamily="34" charset="-122"/>
                <a:cs typeface="DM Sans Medium" pitchFamily="34" charset="-120"/>
              </a:rPr>
              <a:t>1</a:t>
            </a:r>
            <a:endParaRPr lang="en-US" sz="2150" dirty="0"/>
          </a:p>
        </p:txBody>
      </p:sp>
      <p:sp>
        <p:nvSpPr>
          <p:cNvPr id="6" name="Text 4"/>
          <p:cNvSpPr/>
          <p:nvPr/>
        </p:nvSpPr>
        <p:spPr>
          <a:xfrm>
            <a:off x="1571268" y="1639491"/>
            <a:ext cx="2316599" cy="284678"/>
          </a:xfrm>
          <a:prstGeom prst="rect">
            <a:avLst/>
          </a:prstGeom>
          <a:noFill/>
          <a:ln/>
        </p:spPr>
        <p:txBody>
          <a:bodyPr wrap="none" lIns="0" tIns="0" rIns="0" bIns="0" rtlCol="0" anchor="t"/>
          <a:lstStyle/>
          <a:p>
            <a:pPr marL="0" indent="0" algn="l">
              <a:lnSpc>
                <a:spcPts val="2200"/>
              </a:lnSpc>
              <a:buNone/>
            </a:pPr>
            <a:r>
              <a:rPr lang="en-US" sz="1750" dirty="0">
                <a:solidFill>
                  <a:srgbClr val="161613"/>
                </a:solidFill>
                <a:latin typeface="DM Sans Medium" pitchFamily="34" charset="0"/>
                <a:ea typeface="DM Sans Medium" pitchFamily="34" charset="-122"/>
                <a:cs typeface="DM Sans Medium" pitchFamily="34" charset="-120"/>
              </a:rPr>
              <a:t>Control de Descargas</a:t>
            </a:r>
            <a:endParaRPr lang="en-US" sz="1750" dirty="0"/>
          </a:p>
        </p:txBody>
      </p:sp>
      <p:sp>
        <p:nvSpPr>
          <p:cNvPr id="7" name="Text 5"/>
          <p:cNvSpPr/>
          <p:nvPr/>
        </p:nvSpPr>
        <p:spPr>
          <a:xfrm>
            <a:off x="1571268" y="2033468"/>
            <a:ext cx="12398693" cy="582930"/>
          </a:xfrm>
          <a:prstGeom prst="rect">
            <a:avLst/>
          </a:prstGeom>
          <a:noFill/>
          <a:ln/>
        </p:spPr>
        <p:txBody>
          <a:bodyPr wrap="square" lIns="0" tIns="0" rIns="0" bIns="0" rtlCol="0" anchor="t"/>
          <a:lstStyle/>
          <a:p>
            <a:pPr marL="0" indent="0" algn="l">
              <a:lnSpc>
                <a:spcPts val="2250"/>
              </a:lnSpc>
              <a:buNone/>
            </a:pPr>
            <a:r>
              <a:rPr lang="en-US" sz="1400" dirty="0">
                <a:solidFill>
                  <a:srgbClr val="161613"/>
                </a:solidFill>
                <a:latin typeface="Inter" pitchFamily="34" charset="0"/>
                <a:ea typeface="Inter" pitchFamily="34" charset="-122"/>
                <a:cs typeface="Inter" pitchFamily="34" charset="-120"/>
              </a:rPr>
              <a:t>Implementar medidas estrictas para el control de descargas urbanas e industriales, especialmente durante la época de transición, para mitigar los picos de SST y DQO, priorizando las intervenciones después del puente vivero CRC.</a:t>
            </a:r>
            <a:endParaRPr lang="en-US" sz="1400" dirty="0"/>
          </a:p>
        </p:txBody>
      </p:sp>
      <p:sp>
        <p:nvSpPr>
          <p:cNvPr id="8" name="Shape 6"/>
          <p:cNvSpPr/>
          <p:nvPr/>
        </p:nvSpPr>
        <p:spPr>
          <a:xfrm>
            <a:off x="637580" y="3003590"/>
            <a:ext cx="13355241" cy="1386959"/>
          </a:xfrm>
          <a:prstGeom prst="roundRect">
            <a:avLst>
              <a:gd name="adj" fmla="val 1970"/>
            </a:avLst>
          </a:prstGeom>
          <a:solidFill>
            <a:srgbClr val="F9F8F5"/>
          </a:solidFill>
          <a:ln w="22860">
            <a:solidFill>
              <a:srgbClr val="D3D1C9"/>
            </a:solidFill>
            <a:prstDash val="solid"/>
          </a:ln>
        </p:spPr>
      </p:sp>
      <p:sp>
        <p:nvSpPr>
          <p:cNvPr id="9" name="Shape 7"/>
          <p:cNvSpPr/>
          <p:nvPr/>
        </p:nvSpPr>
        <p:spPr>
          <a:xfrm>
            <a:off x="660440" y="3026450"/>
            <a:ext cx="728663" cy="1341239"/>
          </a:xfrm>
          <a:prstGeom prst="rect">
            <a:avLst/>
          </a:prstGeom>
          <a:solidFill>
            <a:srgbClr val="EDEBE3"/>
          </a:solidFill>
          <a:ln/>
        </p:spPr>
      </p:sp>
      <p:sp>
        <p:nvSpPr>
          <p:cNvPr id="10" name="Text 8"/>
          <p:cNvSpPr/>
          <p:nvPr/>
        </p:nvSpPr>
        <p:spPr>
          <a:xfrm>
            <a:off x="888087" y="3526274"/>
            <a:ext cx="273248" cy="341471"/>
          </a:xfrm>
          <a:prstGeom prst="rect">
            <a:avLst/>
          </a:prstGeom>
          <a:noFill/>
          <a:ln/>
        </p:spPr>
        <p:txBody>
          <a:bodyPr wrap="none" lIns="0" tIns="0" rIns="0" bIns="0" rtlCol="0" anchor="t"/>
          <a:lstStyle/>
          <a:p>
            <a:pPr marL="0" indent="0" algn="l">
              <a:lnSpc>
                <a:spcPts val="2150"/>
              </a:lnSpc>
              <a:buNone/>
            </a:pPr>
            <a:r>
              <a:rPr lang="en-US" sz="2150" dirty="0">
                <a:solidFill>
                  <a:srgbClr val="161613"/>
                </a:solidFill>
                <a:latin typeface="DM Sans Medium" pitchFamily="34" charset="0"/>
                <a:ea typeface="DM Sans Medium" pitchFamily="34" charset="-122"/>
                <a:cs typeface="DM Sans Medium" pitchFamily="34" charset="-120"/>
              </a:rPr>
              <a:t>2</a:t>
            </a:r>
            <a:endParaRPr lang="en-US" sz="2150" dirty="0"/>
          </a:p>
        </p:txBody>
      </p:sp>
      <p:sp>
        <p:nvSpPr>
          <p:cNvPr id="11" name="Text 9"/>
          <p:cNvSpPr/>
          <p:nvPr/>
        </p:nvSpPr>
        <p:spPr>
          <a:xfrm>
            <a:off x="1571268" y="3208615"/>
            <a:ext cx="2405896" cy="284678"/>
          </a:xfrm>
          <a:prstGeom prst="rect">
            <a:avLst/>
          </a:prstGeom>
          <a:noFill/>
          <a:ln/>
        </p:spPr>
        <p:txBody>
          <a:bodyPr wrap="none" lIns="0" tIns="0" rIns="0" bIns="0" rtlCol="0" anchor="t"/>
          <a:lstStyle/>
          <a:p>
            <a:pPr marL="0" indent="0" algn="l">
              <a:lnSpc>
                <a:spcPts val="2200"/>
              </a:lnSpc>
              <a:buNone/>
            </a:pPr>
            <a:r>
              <a:rPr lang="en-US" sz="1750" dirty="0">
                <a:solidFill>
                  <a:srgbClr val="161613"/>
                </a:solidFill>
                <a:latin typeface="DM Sans Medium" pitchFamily="34" charset="0"/>
                <a:ea typeface="DM Sans Medium" pitchFamily="34" charset="-122"/>
                <a:cs typeface="DM Sans Medium" pitchFamily="34" charset="-120"/>
              </a:rPr>
              <a:t>Restauración Ribereña</a:t>
            </a:r>
            <a:endParaRPr lang="en-US" sz="1750" dirty="0"/>
          </a:p>
        </p:txBody>
      </p:sp>
      <p:sp>
        <p:nvSpPr>
          <p:cNvPr id="12" name="Text 10"/>
          <p:cNvSpPr/>
          <p:nvPr/>
        </p:nvSpPr>
        <p:spPr>
          <a:xfrm>
            <a:off x="1571268" y="3602593"/>
            <a:ext cx="12398693" cy="582930"/>
          </a:xfrm>
          <a:prstGeom prst="rect">
            <a:avLst/>
          </a:prstGeom>
          <a:noFill/>
          <a:ln/>
        </p:spPr>
        <p:txBody>
          <a:bodyPr wrap="square" lIns="0" tIns="0" rIns="0" bIns="0" rtlCol="0" anchor="t"/>
          <a:lstStyle/>
          <a:p>
            <a:pPr marL="0" indent="0" algn="l">
              <a:lnSpc>
                <a:spcPts val="2250"/>
              </a:lnSpc>
              <a:buNone/>
            </a:pPr>
            <a:r>
              <a:rPr lang="en-US" sz="1400" dirty="0">
                <a:solidFill>
                  <a:srgbClr val="161613"/>
                </a:solidFill>
                <a:latin typeface="Inter" pitchFamily="34" charset="0"/>
                <a:ea typeface="Inter" pitchFamily="34" charset="-122"/>
                <a:cs typeface="Inter" pitchFamily="34" charset="-120"/>
              </a:rPr>
              <a:t>Promover la restauración y reforestación de zonas ribereñas para reducir la erosión y el arrastre de SST en época de transición, actuando como filtros naturales.</a:t>
            </a:r>
            <a:endParaRPr lang="en-US" sz="1400" dirty="0"/>
          </a:p>
        </p:txBody>
      </p:sp>
      <p:sp>
        <p:nvSpPr>
          <p:cNvPr id="13" name="Shape 11"/>
          <p:cNvSpPr/>
          <p:nvPr/>
        </p:nvSpPr>
        <p:spPr>
          <a:xfrm>
            <a:off x="637580" y="4572714"/>
            <a:ext cx="13355241" cy="1386959"/>
          </a:xfrm>
          <a:prstGeom prst="roundRect">
            <a:avLst>
              <a:gd name="adj" fmla="val 1970"/>
            </a:avLst>
          </a:prstGeom>
          <a:solidFill>
            <a:srgbClr val="F9F8F5"/>
          </a:solidFill>
          <a:ln w="22860">
            <a:solidFill>
              <a:srgbClr val="D3D1C9"/>
            </a:solidFill>
            <a:prstDash val="solid"/>
          </a:ln>
        </p:spPr>
      </p:sp>
      <p:sp>
        <p:nvSpPr>
          <p:cNvPr id="14" name="Shape 12"/>
          <p:cNvSpPr/>
          <p:nvPr/>
        </p:nvSpPr>
        <p:spPr>
          <a:xfrm>
            <a:off x="660440" y="4595574"/>
            <a:ext cx="728663" cy="1341239"/>
          </a:xfrm>
          <a:prstGeom prst="rect">
            <a:avLst/>
          </a:prstGeom>
          <a:solidFill>
            <a:srgbClr val="EDEBE3"/>
          </a:solidFill>
          <a:ln/>
        </p:spPr>
      </p:sp>
      <p:sp>
        <p:nvSpPr>
          <p:cNvPr id="15" name="Text 13"/>
          <p:cNvSpPr/>
          <p:nvPr/>
        </p:nvSpPr>
        <p:spPr>
          <a:xfrm>
            <a:off x="888087" y="5095399"/>
            <a:ext cx="273248" cy="341471"/>
          </a:xfrm>
          <a:prstGeom prst="rect">
            <a:avLst/>
          </a:prstGeom>
          <a:noFill/>
          <a:ln/>
        </p:spPr>
        <p:txBody>
          <a:bodyPr wrap="none" lIns="0" tIns="0" rIns="0" bIns="0" rtlCol="0" anchor="t"/>
          <a:lstStyle/>
          <a:p>
            <a:pPr marL="0" indent="0" algn="l">
              <a:lnSpc>
                <a:spcPts val="2150"/>
              </a:lnSpc>
              <a:buNone/>
            </a:pPr>
            <a:r>
              <a:rPr lang="en-US" sz="2150" dirty="0">
                <a:solidFill>
                  <a:srgbClr val="161613"/>
                </a:solidFill>
                <a:latin typeface="DM Sans Medium" pitchFamily="34" charset="0"/>
                <a:ea typeface="DM Sans Medium" pitchFamily="34" charset="-122"/>
                <a:cs typeface="DM Sans Medium" pitchFamily="34" charset="-120"/>
              </a:rPr>
              <a:t>3</a:t>
            </a:r>
            <a:endParaRPr lang="en-US" sz="2150" dirty="0"/>
          </a:p>
        </p:txBody>
      </p:sp>
      <p:sp>
        <p:nvSpPr>
          <p:cNvPr id="16" name="Text 14"/>
          <p:cNvSpPr/>
          <p:nvPr/>
        </p:nvSpPr>
        <p:spPr>
          <a:xfrm>
            <a:off x="1571268" y="4777740"/>
            <a:ext cx="2277189" cy="284678"/>
          </a:xfrm>
          <a:prstGeom prst="rect">
            <a:avLst/>
          </a:prstGeom>
          <a:noFill/>
          <a:ln/>
        </p:spPr>
        <p:txBody>
          <a:bodyPr wrap="none" lIns="0" tIns="0" rIns="0" bIns="0" rtlCol="0" anchor="t"/>
          <a:lstStyle/>
          <a:p>
            <a:pPr marL="0" indent="0" algn="l">
              <a:lnSpc>
                <a:spcPts val="2200"/>
              </a:lnSpc>
              <a:buNone/>
            </a:pPr>
            <a:r>
              <a:rPr lang="en-US" sz="1750" dirty="0">
                <a:solidFill>
                  <a:srgbClr val="161613"/>
                </a:solidFill>
                <a:latin typeface="DM Sans Medium" pitchFamily="34" charset="0"/>
                <a:ea typeface="DM Sans Medium" pitchFamily="34" charset="-122"/>
                <a:cs typeface="DM Sans Medium" pitchFamily="34" charset="-120"/>
              </a:rPr>
              <a:t>Monitoreo Continuo</a:t>
            </a:r>
            <a:endParaRPr lang="en-US" sz="1750" dirty="0"/>
          </a:p>
        </p:txBody>
      </p:sp>
      <p:sp>
        <p:nvSpPr>
          <p:cNvPr id="17" name="Text 15"/>
          <p:cNvSpPr/>
          <p:nvPr/>
        </p:nvSpPr>
        <p:spPr>
          <a:xfrm>
            <a:off x="1571268" y="5171718"/>
            <a:ext cx="12398693" cy="582930"/>
          </a:xfrm>
          <a:prstGeom prst="rect">
            <a:avLst/>
          </a:prstGeom>
          <a:noFill/>
          <a:ln/>
        </p:spPr>
        <p:txBody>
          <a:bodyPr wrap="square" lIns="0" tIns="0" rIns="0" bIns="0" rtlCol="0" anchor="t"/>
          <a:lstStyle/>
          <a:p>
            <a:pPr marL="0" indent="0" algn="l">
              <a:lnSpc>
                <a:spcPts val="2250"/>
              </a:lnSpc>
              <a:buNone/>
            </a:pPr>
            <a:r>
              <a:rPr lang="en-US" sz="1400" dirty="0">
                <a:solidFill>
                  <a:srgbClr val="161613"/>
                </a:solidFill>
                <a:latin typeface="Inter" pitchFamily="34" charset="0"/>
                <a:ea typeface="Inter" pitchFamily="34" charset="-122"/>
                <a:cs typeface="Inter" pitchFamily="34" charset="-120"/>
              </a:rPr>
              <a:t>Continuar el monitoreo con mayor frecuencia y ampliar los puntos de monitoreo en el municipio para determinar qué actividades específicas podrían estar asociadas a los picos de las variables haciendo un reconocimiento de actividades con influencia directa e indirecta en el río. </a:t>
            </a:r>
            <a:endParaRPr lang="en-US" sz="1400" dirty="0"/>
          </a:p>
        </p:txBody>
      </p:sp>
      <p:sp>
        <p:nvSpPr>
          <p:cNvPr id="18" name="Shape 16"/>
          <p:cNvSpPr/>
          <p:nvPr/>
        </p:nvSpPr>
        <p:spPr>
          <a:xfrm>
            <a:off x="637580" y="6141839"/>
            <a:ext cx="13355241" cy="1095494"/>
          </a:xfrm>
          <a:prstGeom prst="roundRect">
            <a:avLst>
              <a:gd name="adj" fmla="val 2495"/>
            </a:avLst>
          </a:prstGeom>
          <a:solidFill>
            <a:srgbClr val="F9F8F5"/>
          </a:solidFill>
          <a:ln w="22860">
            <a:solidFill>
              <a:srgbClr val="D3D1C9"/>
            </a:solidFill>
            <a:prstDash val="solid"/>
          </a:ln>
        </p:spPr>
      </p:sp>
      <p:sp>
        <p:nvSpPr>
          <p:cNvPr id="19" name="Shape 17"/>
          <p:cNvSpPr/>
          <p:nvPr/>
        </p:nvSpPr>
        <p:spPr>
          <a:xfrm>
            <a:off x="660440" y="6164699"/>
            <a:ext cx="728663" cy="1049774"/>
          </a:xfrm>
          <a:prstGeom prst="rect">
            <a:avLst/>
          </a:prstGeom>
          <a:solidFill>
            <a:srgbClr val="EDEBE3"/>
          </a:solidFill>
          <a:ln/>
        </p:spPr>
      </p:sp>
      <p:sp>
        <p:nvSpPr>
          <p:cNvPr id="20" name="Text 18"/>
          <p:cNvSpPr/>
          <p:nvPr/>
        </p:nvSpPr>
        <p:spPr>
          <a:xfrm>
            <a:off x="888087" y="6518791"/>
            <a:ext cx="273248" cy="341471"/>
          </a:xfrm>
          <a:prstGeom prst="rect">
            <a:avLst/>
          </a:prstGeom>
          <a:noFill/>
          <a:ln/>
        </p:spPr>
        <p:txBody>
          <a:bodyPr wrap="none" lIns="0" tIns="0" rIns="0" bIns="0" rtlCol="0" anchor="t"/>
          <a:lstStyle/>
          <a:p>
            <a:pPr marL="0" indent="0" algn="l">
              <a:lnSpc>
                <a:spcPts val="2150"/>
              </a:lnSpc>
              <a:buNone/>
            </a:pPr>
            <a:r>
              <a:rPr lang="en-US" sz="2150" dirty="0">
                <a:solidFill>
                  <a:srgbClr val="161613"/>
                </a:solidFill>
                <a:latin typeface="DM Sans Medium" pitchFamily="34" charset="0"/>
                <a:ea typeface="DM Sans Medium" pitchFamily="34" charset="-122"/>
                <a:cs typeface="DM Sans Medium" pitchFamily="34" charset="-120"/>
              </a:rPr>
              <a:t>4</a:t>
            </a:r>
            <a:endParaRPr lang="en-US" sz="2150" dirty="0"/>
          </a:p>
        </p:txBody>
      </p:sp>
      <p:sp>
        <p:nvSpPr>
          <p:cNvPr id="21" name="Text 19"/>
          <p:cNvSpPr/>
          <p:nvPr/>
        </p:nvSpPr>
        <p:spPr>
          <a:xfrm>
            <a:off x="1571268" y="6346865"/>
            <a:ext cx="2949178" cy="284678"/>
          </a:xfrm>
          <a:prstGeom prst="rect">
            <a:avLst/>
          </a:prstGeom>
          <a:noFill/>
          <a:ln/>
        </p:spPr>
        <p:txBody>
          <a:bodyPr wrap="none" lIns="0" tIns="0" rIns="0" bIns="0" rtlCol="0" anchor="t"/>
          <a:lstStyle/>
          <a:p>
            <a:pPr marL="0" indent="0" algn="l">
              <a:lnSpc>
                <a:spcPts val="2200"/>
              </a:lnSpc>
              <a:buNone/>
            </a:pPr>
            <a:r>
              <a:rPr lang="en-US" sz="1750" dirty="0">
                <a:solidFill>
                  <a:srgbClr val="161613"/>
                </a:solidFill>
                <a:latin typeface="DM Sans Medium" pitchFamily="34" charset="0"/>
                <a:ea typeface="DM Sans Medium" pitchFamily="34" charset="-122"/>
                <a:cs typeface="DM Sans Medium" pitchFamily="34" charset="-120"/>
              </a:rPr>
              <a:t>Concientización Ciudadana</a:t>
            </a:r>
            <a:endParaRPr lang="en-US" sz="1750" dirty="0"/>
          </a:p>
        </p:txBody>
      </p:sp>
      <p:sp>
        <p:nvSpPr>
          <p:cNvPr id="22" name="Text 20"/>
          <p:cNvSpPr/>
          <p:nvPr/>
        </p:nvSpPr>
        <p:spPr>
          <a:xfrm>
            <a:off x="1571268" y="6740843"/>
            <a:ext cx="12398693" cy="291465"/>
          </a:xfrm>
          <a:prstGeom prst="rect">
            <a:avLst/>
          </a:prstGeom>
          <a:noFill/>
          <a:ln/>
        </p:spPr>
        <p:txBody>
          <a:bodyPr wrap="none" lIns="0" tIns="0" rIns="0" bIns="0" rtlCol="0" anchor="t"/>
          <a:lstStyle/>
          <a:p>
            <a:pPr marL="0" indent="0" algn="l">
              <a:lnSpc>
                <a:spcPts val="2250"/>
              </a:lnSpc>
              <a:buNone/>
            </a:pPr>
            <a:r>
              <a:rPr lang="en-US" sz="1400" dirty="0">
                <a:solidFill>
                  <a:srgbClr val="161613"/>
                </a:solidFill>
                <a:latin typeface="Inter" pitchFamily="34" charset="0"/>
                <a:ea typeface="Inter" pitchFamily="34" charset="-122"/>
                <a:cs typeface="Inter" pitchFamily="34" charset="-120"/>
              </a:rPr>
              <a:t>Fomentar programas de educación ambiental y participación ciudadana para promover prácticas responsables y el cuidado del río.</a:t>
            </a:r>
            <a:endParaRPr lang="en-US" sz="1400" dirty="0"/>
          </a:p>
        </p:txBody>
      </p:sp>
      <p:sp>
        <p:nvSpPr>
          <p:cNvPr id="23" name="Text 21"/>
          <p:cNvSpPr/>
          <p:nvPr/>
        </p:nvSpPr>
        <p:spPr>
          <a:xfrm>
            <a:off x="637580" y="7442240"/>
            <a:ext cx="13355241" cy="291465"/>
          </a:xfrm>
          <a:prstGeom prst="rect">
            <a:avLst/>
          </a:prstGeom>
          <a:noFill/>
          <a:ln/>
        </p:spPr>
        <p:txBody>
          <a:bodyPr wrap="none" lIns="0" tIns="0" rIns="0" bIns="0" rtlCol="0" anchor="t"/>
          <a:lstStyle/>
          <a:p>
            <a:pPr marL="0" indent="0" algn="l">
              <a:lnSpc>
                <a:spcPts val="2250"/>
              </a:lnSpc>
              <a:buNone/>
            </a:pPr>
            <a:r>
              <a:rPr lang="en-US" sz="1400" dirty="0">
                <a:solidFill>
                  <a:srgbClr val="161613"/>
                </a:solidFill>
                <a:latin typeface="Inter" pitchFamily="34" charset="0"/>
                <a:ea typeface="Inter" pitchFamily="34" charset="-122"/>
                <a:cs typeface="Inter" pitchFamily="34" charset="-120"/>
              </a:rPr>
              <a:t>Estas acciones son cruciales para revertir la tendencia de deterioro y asegurar un futuro sostenible para el Río Cauca.</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84848" y="539353"/>
            <a:ext cx="7310795" cy="611505"/>
          </a:xfrm>
          <a:prstGeom prst="rect">
            <a:avLst/>
          </a:prstGeom>
          <a:noFill/>
          <a:ln/>
        </p:spPr>
        <p:txBody>
          <a:bodyPr wrap="none" lIns="0" tIns="0" rIns="0" bIns="0" rtlCol="0" anchor="t"/>
          <a:lstStyle/>
          <a:p>
            <a:pPr marL="0" indent="0" algn="l">
              <a:lnSpc>
                <a:spcPts val="4800"/>
              </a:lnSpc>
              <a:buNone/>
            </a:pPr>
            <a:r>
              <a:rPr lang="en-US" sz="3850" dirty="0">
                <a:solidFill>
                  <a:srgbClr val="161613"/>
                </a:solidFill>
                <a:latin typeface="DM Sans Medium" pitchFamily="34" charset="0"/>
                <a:ea typeface="DM Sans Medium" pitchFamily="34" charset="-122"/>
                <a:cs typeface="DM Sans Medium" pitchFamily="34" charset="-120"/>
              </a:rPr>
              <a:t>Contexto y Objetivo del Estudio</a:t>
            </a:r>
            <a:endParaRPr lang="en-US" sz="3850" dirty="0"/>
          </a:p>
        </p:txBody>
      </p:sp>
      <p:sp>
        <p:nvSpPr>
          <p:cNvPr id="3" name="Text 1"/>
          <p:cNvSpPr/>
          <p:nvPr/>
        </p:nvSpPr>
        <p:spPr>
          <a:xfrm>
            <a:off x="684848" y="1526653"/>
            <a:ext cx="6391632" cy="1252538"/>
          </a:xfrm>
          <a:prstGeom prst="rect">
            <a:avLst/>
          </a:prstGeom>
          <a:noFill/>
          <a:ln/>
        </p:spPr>
        <p:txBody>
          <a:bodyPr wrap="square" lIns="0" tIns="0" rIns="0" bIns="0" rtlCol="0" anchor="t"/>
          <a:lstStyle/>
          <a:p>
            <a:pPr marL="0" indent="0" algn="just">
              <a:lnSpc>
                <a:spcPts val="2450"/>
              </a:lnSpc>
              <a:buNone/>
            </a:pPr>
            <a:r>
              <a:rPr lang="en-US" sz="1500" dirty="0">
                <a:solidFill>
                  <a:srgbClr val="161613"/>
                </a:solidFill>
                <a:latin typeface="Inter" pitchFamily="34" charset="0"/>
                <a:ea typeface="Inter" pitchFamily="34" charset="-122"/>
                <a:cs typeface="Inter" pitchFamily="34" charset="-120"/>
              </a:rPr>
              <a:t>El Río Cauca es una arteria vital para la región de Popayán, pero su calidad de agua se ve constantemente amenazada por diversas fuentes de contaminación. Comprender la dinámica de sus contaminantes es fundamental para su gestión.</a:t>
            </a:r>
            <a:endParaRPr lang="en-US" sz="1500" dirty="0"/>
          </a:p>
        </p:txBody>
      </p:sp>
      <p:sp>
        <p:nvSpPr>
          <p:cNvPr id="4" name="Text 2"/>
          <p:cNvSpPr/>
          <p:nvPr/>
        </p:nvSpPr>
        <p:spPr>
          <a:xfrm>
            <a:off x="684848" y="3049072"/>
            <a:ext cx="6391632" cy="313134"/>
          </a:xfrm>
          <a:prstGeom prst="rect">
            <a:avLst/>
          </a:prstGeom>
          <a:noFill/>
          <a:ln/>
        </p:spPr>
        <p:txBody>
          <a:bodyPr wrap="none" lIns="0" tIns="0" rIns="0" bIns="0" rtlCol="0" anchor="t"/>
          <a:lstStyle/>
          <a:p>
            <a:pPr algn="l">
              <a:lnSpc>
                <a:spcPts val="2450"/>
              </a:lnSpc>
              <a:buSzPct val="100000"/>
            </a:pPr>
            <a:r>
              <a:rPr lang="en-US" sz="1500" b="1" dirty="0">
                <a:solidFill>
                  <a:srgbClr val="161613"/>
                </a:solidFill>
                <a:latin typeface="Inter" pitchFamily="34" charset="0"/>
                <a:ea typeface="Inter" pitchFamily="34" charset="-122"/>
                <a:cs typeface="Inter" pitchFamily="34" charset="-120"/>
              </a:rPr>
              <a:t>Evaluación de </a:t>
            </a:r>
            <a:r>
              <a:rPr lang="en-US" sz="1500" b="1" dirty="0" err="1">
                <a:solidFill>
                  <a:srgbClr val="161613"/>
                </a:solidFill>
                <a:latin typeface="Inter" pitchFamily="34" charset="0"/>
                <a:ea typeface="Inter" pitchFamily="34" charset="-122"/>
                <a:cs typeface="Inter" pitchFamily="34" charset="-120"/>
              </a:rPr>
              <a:t>parámetros</a:t>
            </a:r>
            <a:r>
              <a:rPr lang="en-US" sz="1500" b="1" dirty="0">
                <a:solidFill>
                  <a:srgbClr val="161613"/>
                </a:solidFill>
                <a:latin typeface="Inter" pitchFamily="34" charset="0"/>
                <a:ea typeface="Inter" pitchFamily="34" charset="-122"/>
                <a:cs typeface="Inter" pitchFamily="34" charset="-120"/>
              </a:rPr>
              <a:t>:</a:t>
            </a:r>
            <a:r>
              <a:rPr lang="en-US" sz="1500" dirty="0">
                <a:solidFill>
                  <a:srgbClr val="161613"/>
                </a:solidFill>
                <a:latin typeface="Inter" pitchFamily="34" charset="0"/>
                <a:ea typeface="Inter" pitchFamily="34" charset="-122"/>
                <a:cs typeface="Inter" pitchFamily="34" charset="-120"/>
              </a:rPr>
              <a:t> </a:t>
            </a:r>
            <a:endParaRPr lang="en-US" sz="1500" dirty="0"/>
          </a:p>
        </p:txBody>
      </p:sp>
      <p:sp>
        <p:nvSpPr>
          <p:cNvPr id="5" name="Text 3"/>
          <p:cNvSpPr/>
          <p:nvPr/>
        </p:nvSpPr>
        <p:spPr>
          <a:xfrm>
            <a:off x="684848" y="3538299"/>
            <a:ext cx="6391632" cy="313134"/>
          </a:xfrm>
          <a:prstGeom prst="rect">
            <a:avLst/>
          </a:prstGeom>
          <a:noFill/>
          <a:ln/>
        </p:spPr>
        <p:txBody>
          <a:bodyPr wrap="none" lIns="0" tIns="0" rIns="0" bIns="0" rtlCol="0" anchor="t"/>
          <a:lstStyle/>
          <a:p>
            <a:pPr marL="285750" indent="-285750" algn="l">
              <a:lnSpc>
                <a:spcPts val="2450"/>
              </a:lnSpc>
              <a:buFont typeface="Arial" panose="020B0604020202020204" pitchFamily="34" charset="0"/>
              <a:buChar char="•"/>
            </a:pPr>
            <a:r>
              <a:rPr lang="en-US" sz="1500" dirty="0">
                <a:solidFill>
                  <a:srgbClr val="161613"/>
                </a:solidFill>
                <a:latin typeface="Inter" pitchFamily="34" charset="0"/>
                <a:ea typeface="Inter" pitchFamily="34" charset="-122"/>
                <a:cs typeface="Inter" pitchFamily="34" charset="-120"/>
              </a:rPr>
              <a:t>Demanda Bioquímica de Oxígeno (DBO)</a:t>
            </a:r>
            <a:endParaRPr lang="en-US" sz="1500" dirty="0"/>
          </a:p>
        </p:txBody>
      </p:sp>
      <p:sp>
        <p:nvSpPr>
          <p:cNvPr id="6" name="Text 4"/>
          <p:cNvSpPr/>
          <p:nvPr/>
        </p:nvSpPr>
        <p:spPr>
          <a:xfrm>
            <a:off x="684848" y="4027527"/>
            <a:ext cx="6391632" cy="313134"/>
          </a:xfrm>
          <a:prstGeom prst="rect">
            <a:avLst/>
          </a:prstGeom>
          <a:noFill/>
          <a:ln/>
        </p:spPr>
        <p:txBody>
          <a:bodyPr wrap="none" lIns="0" tIns="0" rIns="0" bIns="0" rtlCol="0" anchor="t"/>
          <a:lstStyle/>
          <a:p>
            <a:pPr marL="285750" indent="-285750" algn="l">
              <a:lnSpc>
                <a:spcPts val="2450"/>
              </a:lnSpc>
              <a:buFont typeface="Arial" panose="020B0604020202020204" pitchFamily="34" charset="0"/>
              <a:buChar char="•"/>
            </a:pPr>
            <a:r>
              <a:rPr lang="en-US" sz="1500" dirty="0">
                <a:solidFill>
                  <a:srgbClr val="161613"/>
                </a:solidFill>
                <a:latin typeface="Inter" pitchFamily="34" charset="0"/>
                <a:ea typeface="Inter" pitchFamily="34" charset="-122"/>
                <a:cs typeface="Inter" pitchFamily="34" charset="-120"/>
              </a:rPr>
              <a:t>Demanda Química de Oxígeno (DQO) </a:t>
            </a:r>
            <a:endParaRPr lang="en-US" sz="1500" dirty="0"/>
          </a:p>
        </p:txBody>
      </p:sp>
      <p:sp>
        <p:nvSpPr>
          <p:cNvPr id="7" name="Text 5"/>
          <p:cNvSpPr/>
          <p:nvPr/>
        </p:nvSpPr>
        <p:spPr>
          <a:xfrm>
            <a:off x="684848" y="4516755"/>
            <a:ext cx="6391632" cy="313134"/>
          </a:xfrm>
          <a:prstGeom prst="rect">
            <a:avLst/>
          </a:prstGeom>
          <a:noFill/>
          <a:ln/>
        </p:spPr>
        <p:txBody>
          <a:bodyPr wrap="none" lIns="0" tIns="0" rIns="0" bIns="0" rtlCol="0" anchor="t"/>
          <a:lstStyle/>
          <a:p>
            <a:pPr marL="285750" indent="-285750" algn="l">
              <a:lnSpc>
                <a:spcPts val="2450"/>
              </a:lnSpc>
              <a:buFont typeface="Arial" panose="020B0604020202020204" pitchFamily="34" charset="0"/>
              <a:buChar char="•"/>
            </a:pPr>
            <a:r>
              <a:rPr lang="en-US" sz="1500" dirty="0">
                <a:solidFill>
                  <a:srgbClr val="161613"/>
                </a:solidFill>
                <a:latin typeface="Inter" pitchFamily="34" charset="0"/>
                <a:ea typeface="Inter" pitchFamily="34" charset="-122"/>
                <a:cs typeface="Inter" pitchFamily="34" charset="-120"/>
              </a:rPr>
              <a:t>Sólidos Suspendidos Totales (SST).</a:t>
            </a:r>
            <a:endParaRPr lang="en-US" sz="1500" dirty="0"/>
          </a:p>
        </p:txBody>
      </p:sp>
      <p:sp>
        <p:nvSpPr>
          <p:cNvPr id="8" name="Text 6"/>
          <p:cNvSpPr/>
          <p:nvPr/>
        </p:nvSpPr>
        <p:spPr>
          <a:xfrm>
            <a:off x="684848" y="5005983"/>
            <a:ext cx="6391632" cy="313134"/>
          </a:xfrm>
          <a:prstGeom prst="rect">
            <a:avLst/>
          </a:prstGeom>
          <a:noFill/>
          <a:ln/>
        </p:spPr>
        <p:txBody>
          <a:bodyPr wrap="none" lIns="0" tIns="0" rIns="0" bIns="0" rtlCol="0" anchor="t"/>
          <a:lstStyle/>
          <a:p>
            <a:pPr algn="l">
              <a:lnSpc>
                <a:spcPts val="2450"/>
              </a:lnSpc>
              <a:buSzPct val="100000"/>
            </a:pPr>
            <a:r>
              <a:rPr lang="en-US" sz="1500" b="1" dirty="0">
                <a:solidFill>
                  <a:srgbClr val="161613"/>
                </a:solidFill>
                <a:latin typeface="Inter" pitchFamily="34" charset="0"/>
                <a:ea typeface="Inter" pitchFamily="34" charset="-122"/>
                <a:cs typeface="Inter" pitchFamily="34" charset="-120"/>
              </a:rPr>
              <a:t>Definición de valores críticos</a:t>
            </a:r>
            <a:endParaRPr lang="en-US" sz="1500" dirty="0"/>
          </a:p>
        </p:txBody>
      </p:sp>
      <p:sp>
        <p:nvSpPr>
          <p:cNvPr id="9" name="Text 7"/>
          <p:cNvSpPr/>
          <p:nvPr/>
        </p:nvSpPr>
        <p:spPr>
          <a:xfrm>
            <a:off x="684848" y="5495211"/>
            <a:ext cx="6391632" cy="939403"/>
          </a:xfrm>
          <a:prstGeom prst="rect">
            <a:avLst/>
          </a:prstGeom>
          <a:noFill/>
          <a:ln/>
        </p:spPr>
        <p:txBody>
          <a:bodyPr wrap="square" lIns="0" tIns="0" rIns="0" bIns="0" rtlCol="0" anchor="t"/>
          <a:lstStyle/>
          <a:p>
            <a:pPr marL="0" indent="0" algn="l">
              <a:lnSpc>
                <a:spcPts val="2450"/>
              </a:lnSpc>
              <a:buNone/>
            </a:pPr>
            <a:r>
              <a:rPr lang="en-US" sz="1500" dirty="0">
                <a:solidFill>
                  <a:srgbClr val="161613"/>
                </a:solidFill>
                <a:latin typeface="Inter" pitchFamily="34" charset="0"/>
                <a:ea typeface="Inter" pitchFamily="34" charset="-122"/>
                <a:cs typeface="Inter" pitchFamily="34" charset="-120"/>
              </a:rPr>
              <a:t>La normativa colombiana define los valores límites permisibles de algunos parámetros de calidad para las aguas residuales de acuerdo con la Resolución 631 de 2015.</a:t>
            </a:r>
            <a:endParaRPr lang="en-US" sz="1500" dirty="0"/>
          </a:p>
        </p:txBody>
      </p:sp>
      <p:sp>
        <p:nvSpPr>
          <p:cNvPr id="10" name="Text 8"/>
          <p:cNvSpPr/>
          <p:nvPr/>
        </p:nvSpPr>
        <p:spPr>
          <a:xfrm>
            <a:off x="684848" y="6610707"/>
            <a:ext cx="6391632" cy="25050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161613"/>
                </a:solidFill>
                <a:latin typeface="Inter" pitchFamily="34" charset="0"/>
                <a:ea typeface="Inter" pitchFamily="34" charset="-122"/>
                <a:cs typeface="Inter" pitchFamily="34" charset="-120"/>
              </a:rPr>
              <a:t>Sólidos Suspendidos Totales (SST) es de </a:t>
            </a:r>
            <a:r>
              <a:rPr lang="en-US" sz="1500" b="1" dirty="0">
                <a:solidFill>
                  <a:srgbClr val="161613"/>
                </a:solidFill>
                <a:latin typeface="Inter" pitchFamily="34" charset="0"/>
                <a:ea typeface="Inter" pitchFamily="34" charset="-122"/>
                <a:cs typeface="Inter" pitchFamily="34" charset="-120"/>
              </a:rPr>
              <a:t>70 mg/L.</a:t>
            </a:r>
            <a:endParaRPr lang="en-US" sz="1500" dirty="0"/>
          </a:p>
        </p:txBody>
      </p:sp>
      <p:sp>
        <p:nvSpPr>
          <p:cNvPr id="11" name="Text 9"/>
          <p:cNvSpPr/>
          <p:nvPr/>
        </p:nvSpPr>
        <p:spPr>
          <a:xfrm>
            <a:off x="684848" y="6929676"/>
            <a:ext cx="6391632" cy="25050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161613"/>
                </a:solidFill>
                <a:latin typeface="Inter" pitchFamily="34" charset="0"/>
                <a:ea typeface="Inter" pitchFamily="34" charset="-122"/>
                <a:cs typeface="Inter" pitchFamily="34" charset="-120"/>
              </a:rPr>
              <a:t>Demanda Química de Oxígeno (DQO) es de </a:t>
            </a:r>
            <a:r>
              <a:rPr lang="en-US" sz="1500" b="1" dirty="0">
                <a:solidFill>
                  <a:srgbClr val="161613"/>
                </a:solidFill>
                <a:latin typeface="Inter" pitchFamily="34" charset="0"/>
                <a:ea typeface="Inter" pitchFamily="34" charset="-122"/>
                <a:cs typeface="Inter" pitchFamily="34" charset="-120"/>
              </a:rPr>
              <a:t>150 mg/L</a:t>
            </a:r>
            <a:endParaRPr lang="en-US" sz="1500" dirty="0"/>
          </a:p>
        </p:txBody>
      </p:sp>
      <p:sp>
        <p:nvSpPr>
          <p:cNvPr id="12" name="Text 10"/>
          <p:cNvSpPr/>
          <p:nvPr/>
        </p:nvSpPr>
        <p:spPr>
          <a:xfrm>
            <a:off x="684848" y="7248644"/>
            <a:ext cx="6391632" cy="25050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161613"/>
                </a:solidFill>
                <a:latin typeface="Inter" pitchFamily="34" charset="0"/>
                <a:ea typeface="Inter" pitchFamily="34" charset="-122"/>
                <a:cs typeface="Inter" pitchFamily="34" charset="-120"/>
              </a:rPr>
              <a:t>Demanda Bioquímica de Oxígeno (DBO5) es de </a:t>
            </a:r>
            <a:r>
              <a:rPr lang="en-US" sz="1500" b="1" dirty="0">
                <a:solidFill>
                  <a:srgbClr val="161613"/>
                </a:solidFill>
                <a:latin typeface="Inter" pitchFamily="34" charset="0"/>
                <a:ea typeface="Inter" pitchFamily="34" charset="-122"/>
                <a:cs typeface="Inter" pitchFamily="34" charset="-120"/>
              </a:rPr>
              <a:t>70 mg/L</a:t>
            </a:r>
            <a:endParaRPr lang="en-US" sz="1500" dirty="0"/>
          </a:p>
        </p:txBody>
      </p:sp>
      <p:pic>
        <p:nvPicPr>
          <p:cNvPr id="13" name="Image 0" descr="preencoded.png"/>
          <p:cNvPicPr>
            <a:picLocks noChangeAspect="1"/>
          </p:cNvPicPr>
          <p:nvPr/>
        </p:nvPicPr>
        <p:blipFill>
          <a:blip r:embed="rId3"/>
          <a:stretch>
            <a:fillRect/>
          </a:stretch>
        </p:blipFill>
        <p:spPr>
          <a:xfrm>
            <a:off x="8881943" y="991048"/>
            <a:ext cx="4424154" cy="4424154"/>
          </a:xfrm>
          <a:prstGeom prst="rect">
            <a:avLst/>
          </a:prstGeom>
        </p:spPr>
      </p:pic>
      <p:sp>
        <p:nvSpPr>
          <p:cNvPr id="14" name="Text 11"/>
          <p:cNvSpPr/>
          <p:nvPr/>
        </p:nvSpPr>
        <p:spPr>
          <a:xfrm>
            <a:off x="7561540" y="5635347"/>
            <a:ext cx="6391632" cy="313134"/>
          </a:xfrm>
          <a:prstGeom prst="rect">
            <a:avLst/>
          </a:prstGeom>
          <a:noFill/>
          <a:ln/>
        </p:spPr>
        <p:txBody>
          <a:bodyPr wrap="none" lIns="0" tIns="0" rIns="0" bIns="0" rtlCol="0" anchor="t"/>
          <a:lstStyle/>
          <a:p>
            <a:pPr marL="0" indent="0" algn="l">
              <a:lnSpc>
                <a:spcPts val="2450"/>
              </a:lnSpc>
              <a:buNone/>
            </a:pPr>
            <a:endParaRPr lang="en-US" sz="1500" dirty="0"/>
          </a:p>
        </p:txBody>
      </p:sp>
      <p:sp>
        <p:nvSpPr>
          <p:cNvPr id="15" name="Text 12"/>
          <p:cNvSpPr/>
          <p:nvPr/>
        </p:nvSpPr>
        <p:spPr>
          <a:xfrm>
            <a:off x="7561540" y="6124575"/>
            <a:ext cx="6391632" cy="313134"/>
          </a:xfrm>
          <a:prstGeom prst="rect">
            <a:avLst/>
          </a:prstGeom>
          <a:noFill/>
          <a:ln/>
        </p:spPr>
        <p:txBody>
          <a:bodyPr wrap="none" lIns="0" tIns="0" rIns="0" bIns="0" rtlCol="0" anchor="t"/>
          <a:lstStyle/>
          <a:p>
            <a:pPr marL="0" indent="0" algn="l">
              <a:lnSpc>
                <a:spcPts val="2450"/>
              </a:lnSpc>
              <a:buNone/>
            </a:pPr>
            <a:r>
              <a:rPr lang="en-US" sz="1500" b="1" dirty="0">
                <a:solidFill>
                  <a:srgbClr val="161613"/>
                </a:solidFill>
                <a:latin typeface="Inter" pitchFamily="34" charset="0"/>
                <a:ea typeface="Inter" pitchFamily="34" charset="-122"/>
                <a:cs typeface="Inter" pitchFamily="34" charset="-120"/>
              </a:rPr>
              <a:t>Monitoreo en tres épocas:</a:t>
            </a:r>
            <a:r>
              <a:rPr lang="en-US" sz="1500" dirty="0">
                <a:solidFill>
                  <a:srgbClr val="161613"/>
                </a:solidFill>
                <a:latin typeface="Inter" pitchFamily="34" charset="0"/>
                <a:ea typeface="Inter" pitchFamily="34" charset="-122"/>
                <a:cs typeface="Inter" pitchFamily="34" charset="-120"/>
              </a:rPr>
              <a:t> Lluvia, transición y seca.</a:t>
            </a:r>
            <a:endParaRPr lang="en-US" sz="1500" dirty="0"/>
          </a:p>
        </p:txBody>
      </p:sp>
      <p:sp>
        <p:nvSpPr>
          <p:cNvPr id="16" name="Text 13"/>
          <p:cNvSpPr/>
          <p:nvPr/>
        </p:nvSpPr>
        <p:spPr>
          <a:xfrm>
            <a:off x="7561540" y="6613803"/>
            <a:ext cx="6391632" cy="626269"/>
          </a:xfrm>
          <a:prstGeom prst="rect">
            <a:avLst/>
          </a:prstGeom>
          <a:noFill/>
          <a:ln/>
        </p:spPr>
        <p:txBody>
          <a:bodyPr wrap="square" lIns="0" tIns="0" rIns="0" bIns="0" rtlCol="0" anchor="t"/>
          <a:lstStyle/>
          <a:p>
            <a:pPr marL="342900" indent="-342900" algn="l">
              <a:lnSpc>
                <a:spcPts val="2450"/>
              </a:lnSpc>
              <a:buSzPct val="100000"/>
              <a:buChar char="•"/>
            </a:pPr>
            <a:r>
              <a:rPr lang="en-US" sz="1500" b="1" dirty="0">
                <a:solidFill>
                  <a:srgbClr val="161613"/>
                </a:solidFill>
                <a:latin typeface="Inter" pitchFamily="34" charset="0"/>
                <a:ea typeface="Inter" pitchFamily="34" charset="-122"/>
                <a:cs typeface="Inter" pitchFamily="34" charset="-120"/>
              </a:rPr>
              <a:t>Periodo de análisis:</a:t>
            </a:r>
            <a:r>
              <a:rPr lang="en-US" sz="1500" dirty="0">
                <a:solidFill>
                  <a:srgbClr val="161613"/>
                </a:solidFill>
                <a:latin typeface="Inter" pitchFamily="34" charset="0"/>
                <a:ea typeface="Inter" pitchFamily="34" charset="-122"/>
                <a:cs typeface="Inter" pitchFamily="34" charset="-120"/>
              </a:rPr>
              <a:t> 14 años en puntos estratégicos del río Cauca en Popayán.</a:t>
            </a:r>
            <a:endParaRPr lang="en-US" sz="1500" dirty="0"/>
          </a:p>
        </p:txBody>
      </p:sp>
      <p:sp>
        <p:nvSpPr>
          <p:cNvPr id="17" name="Text 14"/>
          <p:cNvSpPr/>
          <p:nvPr/>
        </p:nvSpPr>
        <p:spPr>
          <a:xfrm>
            <a:off x="7561540" y="7308533"/>
            <a:ext cx="6391632" cy="313134"/>
          </a:xfrm>
          <a:prstGeom prst="rect">
            <a:avLst/>
          </a:prstGeom>
          <a:noFill/>
          <a:ln/>
        </p:spPr>
        <p:txBody>
          <a:bodyPr wrap="none" lIns="0" tIns="0" rIns="0" bIns="0" rtlCol="0" anchor="t"/>
          <a:lstStyle/>
          <a:p>
            <a:pPr marL="342900" indent="-342900" algn="l">
              <a:lnSpc>
                <a:spcPts val="2450"/>
              </a:lnSpc>
              <a:buSzPct val="100000"/>
              <a:buChar char="•"/>
            </a:pPr>
            <a:r>
              <a:rPr lang="en-US" sz="1500" b="1" dirty="0">
                <a:solidFill>
                  <a:srgbClr val="161613"/>
                </a:solidFill>
                <a:latin typeface="Inter" pitchFamily="34" charset="0"/>
                <a:ea typeface="Inter" pitchFamily="34" charset="-122"/>
                <a:cs typeface="Inter" pitchFamily="34" charset="-120"/>
              </a:rPr>
              <a:t>Puntos de monitoreo: </a:t>
            </a:r>
            <a:r>
              <a:rPr lang="en-US" sz="1500" dirty="0">
                <a:solidFill>
                  <a:srgbClr val="161613"/>
                </a:solidFill>
                <a:latin typeface="Inter" pitchFamily="34" charset="0"/>
                <a:ea typeface="Inter" pitchFamily="34" charset="-122"/>
                <a:cs typeface="Inter" pitchFamily="34" charset="-120"/>
              </a:rPr>
              <a:t>Estación Julumito y Puente Vivero CRC.</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45175" y="349806"/>
            <a:ext cx="4356854" cy="397431"/>
          </a:xfrm>
          <a:prstGeom prst="rect">
            <a:avLst/>
          </a:prstGeom>
          <a:noFill/>
          <a:ln/>
        </p:spPr>
        <p:txBody>
          <a:bodyPr wrap="none" lIns="0" tIns="0" rIns="0" bIns="0" rtlCol="0" anchor="t"/>
          <a:lstStyle/>
          <a:p>
            <a:pPr marL="0" indent="0" algn="l">
              <a:lnSpc>
                <a:spcPts val="3100"/>
              </a:lnSpc>
              <a:buNone/>
            </a:pPr>
            <a:r>
              <a:rPr lang="en-US" sz="2500" dirty="0">
                <a:solidFill>
                  <a:srgbClr val="161613"/>
                </a:solidFill>
                <a:latin typeface="DM Sans Medium" pitchFamily="34" charset="0"/>
                <a:ea typeface="DM Sans Medium" pitchFamily="34" charset="-122"/>
                <a:cs typeface="DM Sans Medium" pitchFamily="34" charset="-120"/>
              </a:rPr>
              <a:t>Metodología: Datos y Análisis</a:t>
            </a:r>
            <a:endParaRPr lang="en-US" sz="2500" dirty="0"/>
          </a:p>
        </p:txBody>
      </p:sp>
      <p:sp>
        <p:nvSpPr>
          <p:cNvPr id="3" name="Text 1"/>
          <p:cNvSpPr/>
          <p:nvPr/>
        </p:nvSpPr>
        <p:spPr>
          <a:xfrm>
            <a:off x="445175" y="1001673"/>
            <a:ext cx="127159" cy="158948"/>
          </a:xfrm>
          <a:prstGeom prst="rect">
            <a:avLst/>
          </a:prstGeom>
          <a:noFill/>
          <a:ln/>
        </p:spPr>
        <p:txBody>
          <a:bodyPr wrap="none" lIns="0" tIns="0" rIns="0" bIns="0" rtlCol="0" anchor="t"/>
          <a:lstStyle/>
          <a:p>
            <a:pPr marL="0" indent="0" algn="l">
              <a:lnSpc>
                <a:spcPts val="1600"/>
              </a:lnSpc>
              <a:buNone/>
            </a:pPr>
            <a:r>
              <a:rPr lang="en-US" sz="1000" dirty="0">
                <a:solidFill>
                  <a:srgbClr val="161613"/>
                </a:solidFill>
                <a:latin typeface="DM Sans Light" pitchFamily="34" charset="0"/>
                <a:ea typeface="DM Sans Light" pitchFamily="34" charset="-122"/>
                <a:cs typeface="DM Sans Light" pitchFamily="34" charset="-120"/>
              </a:rPr>
              <a:t>01</a:t>
            </a:r>
            <a:endParaRPr lang="en-US" sz="1000" dirty="0"/>
          </a:p>
        </p:txBody>
      </p:sp>
      <p:sp>
        <p:nvSpPr>
          <p:cNvPr id="4" name="Shape 2"/>
          <p:cNvSpPr/>
          <p:nvPr/>
        </p:nvSpPr>
        <p:spPr>
          <a:xfrm>
            <a:off x="445175" y="1202531"/>
            <a:ext cx="13740051" cy="15240"/>
          </a:xfrm>
          <a:prstGeom prst="rect">
            <a:avLst/>
          </a:prstGeom>
          <a:solidFill>
            <a:srgbClr val="28282F"/>
          </a:solidFill>
          <a:ln/>
        </p:spPr>
      </p:sp>
      <p:pic>
        <p:nvPicPr>
          <p:cNvPr id="6" name="Image 0" descr="preencoded.png"/>
          <p:cNvPicPr>
            <a:picLocks noChangeAspect="1"/>
          </p:cNvPicPr>
          <p:nvPr/>
        </p:nvPicPr>
        <p:blipFill>
          <a:blip r:embed="rId3"/>
          <a:stretch>
            <a:fillRect/>
          </a:stretch>
        </p:blipFill>
        <p:spPr>
          <a:xfrm>
            <a:off x="4966138" y="4268584"/>
            <a:ext cx="4698126" cy="1493685"/>
          </a:xfrm>
          <a:prstGeom prst="rect">
            <a:avLst/>
          </a:prstGeom>
        </p:spPr>
      </p:pic>
      <p:sp>
        <p:nvSpPr>
          <p:cNvPr id="7" name="Text 4"/>
          <p:cNvSpPr/>
          <p:nvPr/>
        </p:nvSpPr>
        <p:spPr>
          <a:xfrm>
            <a:off x="572334" y="1327512"/>
            <a:ext cx="13740051" cy="203597"/>
          </a:xfrm>
          <a:prstGeom prst="rect">
            <a:avLst/>
          </a:prstGeom>
          <a:noFill/>
          <a:ln/>
        </p:spPr>
        <p:txBody>
          <a:bodyPr wrap="none" lIns="0" tIns="0" rIns="0" bIns="0" rtlCol="0" anchor="t"/>
          <a:lstStyle/>
          <a:p>
            <a:pPr marL="0" indent="0" algn="l">
              <a:lnSpc>
                <a:spcPts val="1600"/>
              </a:lnSpc>
              <a:buNone/>
            </a:pPr>
            <a:r>
              <a:rPr lang="en-US" sz="1400" dirty="0">
                <a:solidFill>
                  <a:srgbClr val="161613"/>
                </a:solidFill>
                <a:latin typeface="Inter" pitchFamily="34" charset="0"/>
                <a:ea typeface="Inter" pitchFamily="34" charset="-122"/>
                <a:cs typeface="Inter" pitchFamily="34" charset="-120"/>
              </a:rPr>
              <a:t>Dataset inicial:</a:t>
            </a:r>
            <a:endParaRPr lang="en-US" sz="1400" dirty="0"/>
          </a:p>
        </p:txBody>
      </p:sp>
      <p:pic>
        <p:nvPicPr>
          <p:cNvPr id="8" name="Image 1" descr="preencoded.png"/>
          <p:cNvPicPr>
            <a:picLocks noChangeAspect="1"/>
          </p:cNvPicPr>
          <p:nvPr/>
        </p:nvPicPr>
        <p:blipFill>
          <a:blip r:embed="rId4"/>
          <a:stretch>
            <a:fillRect/>
          </a:stretch>
        </p:blipFill>
        <p:spPr>
          <a:xfrm>
            <a:off x="2149317" y="1587461"/>
            <a:ext cx="10678835" cy="2410778"/>
          </a:xfrm>
          <a:prstGeom prst="rect">
            <a:avLst/>
          </a:prstGeom>
        </p:spPr>
      </p:pic>
      <p:sp>
        <p:nvSpPr>
          <p:cNvPr id="9" name="Text 5"/>
          <p:cNvSpPr/>
          <p:nvPr/>
        </p:nvSpPr>
        <p:spPr>
          <a:xfrm>
            <a:off x="942852" y="5948363"/>
            <a:ext cx="13740051" cy="203597"/>
          </a:xfrm>
          <a:prstGeom prst="rect">
            <a:avLst/>
          </a:prstGeom>
          <a:noFill/>
          <a:ln/>
        </p:spPr>
        <p:txBody>
          <a:bodyPr wrap="none" lIns="0" tIns="0" rIns="0" bIns="0" rtlCol="0" anchor="t"/>
          <a:lstStyle/>
          <a:p>
            <a:pPr marL="0" indent="0" algn="l">
              <a:lnSpc>
                <a:spcPts val="1600"/>
              </a:lnSpc>
              <a:buNone/>
            </a:pPr>
            <a:r>
              <a:rPr lang="en-US" sz="1200" dirty="0">
                <a:solidFill>
                  <a:srgbClr val="161613"/>
                </a:solidFill>
                <a:latin typeface="Inter" pitchFamily="34" charset="0"/>
                <a:ea typeface="Inter" pitchFamily="34" charset="-122"/>
                <a:cs typeface="Inter" pitchFamily="34" charset="-120"/>
              </a:rPr>
              <a:t>Dataset final:</a:t>
            </a:r>
            <a:endParaRPr lang="en-US" sz="1200" dirty="0"/>
          </a:p>
        </p:txBody>
      </p:sp>
      <p:pic>
        <p:nvPicPr>
          <p:cNvPr id="10" name="Image 2" descr="preencoded.png"/>
          <p:cNvPicPr>
            <a:picLocks noChangeAspect="1"/>
          </p:cNvPicPr>
          <p:nvPr/>
        </p:nvPicPr>
        <p:blipFill>
          <a:blip r:embed="rId5"/>
          <a:stretch>
            <a:fillRect/>
          </a:stretch>
        </p:blipFill>
        <p:spPr>
          <a:xfrm>
            <a:off x="3131325" y="5971643"/>
            <a:ext cx="8367749" cy="1908152"/>
          </a:xfrm>
          <a:prstGeom prst="rect">
            <a:avLst/>
          </a:prstGeom>
        </p:spPr>
      </p:pic>
      <p:sp>
        <p:nvSpPr>
          <p:cNvPr id="11" name="Rectángulo 10">
            <a:extLst>
              <a:ext uri="{FF2B5EF4-FFF2-40B4-BE49-F238E27FC236}">
                <a16:creationId xmlns:a16="http://schemas.microsoft.com/office/drawing/2014/main" id="{59F5CF9E-FEBE-713A-9FA9-207A94D51FD6}"/>
              </a:ext>
            </a:extLst>
          </p:cNvPr>
          <p:cNvSpPr/>
          <p:nvPr/>
        </p:nvSpPr>
        <p:spPr>
          <a:xfrm>
            <a:off x="1660585" y="4742663"/>
            <a:ext cx="2170435" cy="3875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ES" dirty="0"/>
              <a:t>Procesamiento</a:t>
            </a:r>
            <a:endParaRPr lang="es-CO" dirty="0"/>
          </a:p>
        </p:txBody>
      </p:sp>
      <p:cxnSp>
        <p:nvCxnSpPr>
          <p:cNvPr id="13" name="Conector recto de flecha 12">
            <a:extLst>
              <a:ext uri="{FF2B5EF4-FFF2-40B4-BE49-F238E27FC236}">
                <a16:creationId xmlns:a16="http://schemas.microsoft.com/office/drawing/2014/main" id="{EC57237A-9F75-457C-860A-E063CDC46399}"/>
              </a:ext>
            </a:extLst>
          </p:cNvPr>
          <p:cNvCxnSpPr/>
          <p:nvPr/>
        </p:nvCxnSpPr>
        <p:spPr>
          <a:xfrm>
            <a:off x="3950691" y="4964699"/>
            <a:ext cx="8513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20460"/>
            <a:ext cx="13042821" cy="850583"/>
          </a:xfrm>
          <a:prstGeom prst="rect">
            <a:avLst/>
          </a:prstGeom>
          <a:noFill/>
          <a:ln/>
        </p:spPr>
        <p:txBody>
          <a:bodyPr wrap="square" lIns="0" tIns="0" rIns="0" bIns="0" rtlCol="0" anchor="t"/>
          <a:lstStyle/>
          <a:p>
            <a:pPr marL="0" indent="0" algn="l">
              <a:lnSpc>
                <a:spcPts val="3300"/>
              </a:lnSpc>
              <a:buNone/>
            </a:pPr>
            <a:r>
              <a:rPr lang="en-US" sz="2650" b="1" dirty="0">
                <a:solidFill>
                  <a:srgbClr val="161613"/>
                </a:solidFill>
                <a:latin typeface="DM Sans Medium" pitchFamily="34" charset="0"/>
                <a:ea typeface="DM Sans Medium" pitchFamily="34" charset="-122"/>
                <a:cs typeface="DM Sans Medium" pitchFamily="34" charset="-120"/>
              </a:rPr>
              <a:t>Selección de variables objetivo: Demanda Bioquímica de Oxígeno (DBO), Demanda Química de Oxígeno (DQO) y Sólidos Suspendidos Totales (SST)</a:t>
            </a:r>
            <a:endParaRPr lang="en-US" sz="2650" dirty="0"/>
          </a:p>
        </p:txBody>
      </p:sp>
      <p:sp>
        <p:nvSpPr>
          <p:cNvPr id="3" name="Text 1"/>
          <p:cNvSpPr/>
          <p:nvPr/>
        </p:nvSpPr>
        <p:spPr>
          <a:xfrm>
            <a:off x="793790" y="2124670"/>
            <a:ext cx="13042821" cy="1088708"/>
          </a:xfrm>
          <a:prstGeom prst="rect">
            <a:avLst/>
          </a:prstGeom>
          <a:noFill/>
          <a:ln/>
        </p:spPr>
        <p:txBody>
          <a:bodyPr wrap="square" lIns="0" tIns="0" rIns="0" bIns="0" rtlCol="0" anchor="t"/>
          <a:lstStyle/>
          <a:p>
            <a:pPr marL="0" indent="0" algn="l">
              <a:lnSpc>
                <a:spcPts val="2850"/>
              </a:lnSpc>
              <a:buNone/>
            </a:pPr>
            <a:r>
              <a:rPr lang="en-US" sz="1750" b="1" dirty="0">
                <a:solidFill>
                  <a:srgbClr val="161613"/>
                </a:solidFill>
                <a:latin typeface="Inter" pitchFamily="34" charset="0"/>
                <a:ea typeface="Inter" pitchFamily="34" charset="-122"/>
                <a:cs typeface="Inter" pitchFamily="34" charset="-120"/>
              </a:rPr>
              <a:t>Demanda Bioquímica de Oxígeno (DBO5)</a:t>
            </a:r>
            <a:r>
              <a:rPr lang="en-US" sz="1750" dirty="0">
                <a:solidFill>
                  <a:srgbClr val="161613"/>
                </a:solidFill>
                <a:latin typeface="Inter" pitchFamily="34" charset="0"/>
                <a:ea typeface="Inter" pitchFamily="34" charset="-122"/>
                <a:cs typeface="Inter" pitchFamily="34" charset="-120"/>
              </a:rPr>
              <a:t> es un parámetro que mide la cantidad de oxígeno disuelto que los microorganismos aeróbicos consumen para descomponer la materia orgánica presente en una muestra de agua, durante un período de cinco días a una temperatura controlada de 20 °C. Solo tiene en cuenta la materia biodegradable.</a:t>
            </a:r>
            <a:endParaRPr lang="en-US" sz="1750" dirty="0"/>
          </a:p>
        </p:txBody>
      </p:sp>
      <p:sp>
        <p:nvSpPr>
          <p:cNvPr id="4" name="Text 2"/>
          <p:cNvSpPr/>
          <p:nvPr/>
        </p:nvSpPr>
        <p:spPr>
          <a:xfrm>
            <a:off x="793790" y="3468529"/>
            <a:ext cx="13042821" cy="725805"/>
          </a:xfrm>
          <a:prstGeom prst="rect">
            <a:avLst/>
          </a:prstGeom>
          <a:noFill/>
          <a:ln/>
        </p:spPr>
        <p:txBody>
          <a:bodyPr wrap="square" lIns="0" tIns="0" rIns="0" bIns="0" rtlCol="0" anchor="t"/>
          <a:lstStyle/>
          <a:p>
            <a:pPr marL="0" indent="0" algn="l">
              <a:lnSpc>
                <a:spcPts val="2850"/>
              </a:lnSpc>
              <a:buNone/>
            </a:pPr>
            <a:r>
              <a:rPr lang="en-US" sz="1750" b="1" dirty="0">
                <a:solidFill>
                  <a:srgbClr val="161613"/>
                </a:solidFill>
                <a:latin typeface="Inter" pitchFamily="34" charset="0"/>
                <a:ea typeface="Inter" pitchFamily="34" charset="-122"/>
                <a:cs typeface="Inter" pitchFamily="34" charset="-120"/>
              </a:rPr>
              <a:t>Demanda Química de Oxígeno (DQO)</a:t>
            </a:r>
            <a:r>
              <a:rPr lang="en-US" sz="1750" dirty="0">
                <a:solidFill>
                  <a:srgbClr val="161613"/>
                </a:solidFill>
                <a:latin typeface="Inter" pitchFamily="34" charset="0"/>
                <a:ea typeface="Inter" pitchFamily="34" charset="-122"/>
                <a:cs typeface="Inter" pitchFamily="34" charset="-120"/>
              </a:rPr>
              <a:t> mide la cantidad de oxígeno necesaria para oxidar químicamente la materia orgánica (y algunos compuestos inorgánicos) presentes en el agua, utilizando un agente oxidante fuerte.</a:t>
            </a:r>
            <a:endParaRPr lang="en-US" sz="1750" dirty="0"/>
          </a:p>
        </p:txBody>
      </p:sp>
      <p:sp>
        <p:nvSpPr>
          <p:cNvPr id="5" name="Text 3"/>
          <p:cNvSpPr/>
          <p:nvPr/>
        </p:nvSpPr>
        <p:spPr>
          <a:xfrm>
            <a:off x="793790" y="4449485"/>
            <a:ext cx="13042821" cy="725805"/>
          </a:xfrm>
          <a:prstGeom prst="rect">
            <a:avLst/>
          </a:prstGeom>
          <a:noFill/>
          <a:ln/>
        </p:spPr>
        <p:txBody>
          <a:bodyPr wrap="square" lIns="0" tIns="0" rIns="0" bIns="0" rtlCol="0" anchor="t"/>
          <a:lstStyle/>
          <a:p>
            <a:pPr marL="0" indent="0" algn="l">
              <a:lnSpc>
                <a:spcPts val="2850"/>
              </a:lnSpc>
              <a:buNone/>
            </a:pPr>
            <a:r>
              <a:rPr lang="en-US" sz="1750" b="1" dirty="0">
                <a:solidFill>
                  <a:srgbClr val="161613"/>
                </a:solidFill>
                <a:latin typeface="Inter" pitchFamily="34" charset="0"/>
                <a:ea typeface="Inter" pitchFamily="34" charset="-122"/>
                <a:cs typeface="Inter" pitchFamily="34" charset="-120"/>
              </a:rPr>
              <a:t>Sólidos Suspendidos Totales (SST)</a:t>
            </a:r>
            <a:r>
              <a:rPr lang="en-US" sz="1750" dirty="0">
                <a:solidFill>
                  <a:srgbClr val="161613"/>
                </a:solidFill>
                <a:latin typeface="Inter" pitchFamily="34" charset="0"/>
                <a:ea typeface="Inter" pitchFamily="34" charset="-122"/>
                <a:cs typeface="Inter" pitchFamily="34" charset="-120"/>
              </a:rPr>
              <a:t>. Estos se refieren a pequeñas partículas sólidas que permanecen en suspensión en el agua.</a:t>
            </a:r>
            <a:endParaRPr lang="en-US" sz="1750" dirty="0"/>
          </a:p>
        </p:txBody>
      </p:sp>
      <p:sp>
        <p:nvSpPr>
          <p:cNvPr id="6" name="Text 4"/>
          <p:cNvSpPr/>
          <p:nvPr/>
        </p:nvSpPr>
        <p:spPr>
          <a:xfrm>
            <a:off x="793790" y="5430441"/>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5"/>
          <p:cNvSpPr/>
          <p:nvPr/>
        </p:nvSpPr>
        <p:spPr>
          <a:xfrm>
            <a:off x="793790" y="6048494"/>
            <a:ext cx="13042821" cy="1360527"/>
          </a:xfrm>
          <a:prstGeom prst="rect">
            <a:avLst/>
          </a:prstGeom>
          <a:noFill/>
          <a:ln/>
        </p:spPr>
        <p:txBody>
          <a:bodyPr wrap="square" lIns="0" tIns="0" rIns="0" bIns="0" rtlCol="0" anchor="t"/>
          <a:lstStyle/>
          <a:p>
            <a:pPr marL="0" indent="0" algn="l">
              <a:lnSpc>
                <a:spcPts val="3550"/>
              </a:lnSpc>
              <a:buNone/>
            </a:pPr>
            <a:r>
              <a:rPr lang="en-US" sz="2200" i="1" dirty="0">
                <a:solidFill>
                  <a:srgbClr val="161613"/>
                </a:solidFill>
                <a:latin typeface="Inter" pitchFamily="34" charset="0"/>
                <a:ea typeface="Inter" pitchFamily="34" charset="-122"/>
                <a:cs typeface="Inter" pitchFamily="34" charset="-120"/>
              </a:rPr>
              <a:t>Estos tres parámetros logran medir materia orgánica e inorgánica disuelta en el agua en forma de sólidos y líquidos, logrando dar una visión "generalizada" de la calidad del agua y su estado para la biota y la capacidad de ofertar servicios ecosistémicos.</a:t>
            </a:r>
            <a:endParaRPr lang="en-US"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4260" y="584716"/>
            <a:ext cx="2658070" cy="332303"/>
          </a:xfrm>
          <a:prstGeom prst="rect">
            <a:avLst/>
          </a:prstGeom>
          <a:noFill/>
          <a:ln/>
        </p:spPr>
        <p:txBody>
          <a:bodyPr wrap="none" lIns="0" tIns="0" rIns="0" bIns="0" rtlCol="0" anchor="t"/>
          <a:lstStyle/>
          <a:p>
            <a:pPr marL="0" indent="0" algn="l">
              <a:lnSpc>
                <a:spcPts val="2600"/>
              </a:lnSpc>
              <a:buNone/>
            </a:pPr>
            <a:r>
              <a:rPr lang="en-US" sz="2050" dirty="0">
                <a:solidFill>
                  <a:srgbClr val="161613"/>
                </a:solidFill>
                <a:latin typeface="DM Sans Medium" pitchFamily="34" charset="0"/>
                <a:ea typeface="DM Sans Medium" pitchFamily="34" charset="-122"/>
                <a:cs typeface="DM Sans Medium" pitchFamily="34" charset="-120"/>
              </a:rPr>
              <a:t>Análisis Exploratorio</a:t>
            </a:r>
            <a:endParaRPr lang="en-US" sz="2050" dirty="0"/>
          </a:p>
        </p:txBody>
      </p:sp>
      <p:sp>
        <p:nvSpPr>
          <p:cNvPr id="3" name="Text 1"/>
          <p:cNvSpPr/>
          <p:nvPr/>
        </p:nvSpPr>
        <p:spPr>
          <a:xfrm>
            <a:off x="744260" y="1342311"/>
            <a:ext cx="13141881" cy="340162"/>
          </a:xfrm>
          <a:prstGeom prst="rect">
            <a:avLst/>
          </a:prstGeom>
          <a:noFill/>
          <a:ln/>
        </p:spPr>
        <p:txBody>
          <a:bodyPr wrap="none" lIns="0" tIns="0" rIns="0" bIns="0" rtlCol="0" anchor="t"/>
          <a:lstStyle/>
          <a:p>
            <a:pPr marL="0" indent="0" algn="l">
              <a:lnSpc>
                <a:spcPts val="2650"/>
              </a:lnSpc>
              <a:buNone/>
            </a:pPr>
            <a:r>
              <a:rPr lang="en-US" sz="1650" dirty="0">
                <a:solidFill>
                  <a:srgbClr val="161613"/>
                </a:solidFill>
                <a:latin typeface="Inter" pitchFamily="34" charset="0"/>
                <a:ea typeface="Inter" pitchFamily="34" charset="-122"/>
                <a:cs typeface="Inter" pitchFamily="34" charset="-120"/>
              </a:rPr>
              <a:t>Concentración de las variables en todo el periodo medido:</a:t>
            </a:r>
            <a:endParaRPr lang="en-US" sz="1650" dirty="0"/>
          </a:p>
        </p:txBody>
      </p:sp>
      <p:pic>
        <p:nvPicPr>
          <p:cNvPr id="4" name="Image 0" descr="preencoded.png"/>
          <p:cNvPicPr>
            <a:picLocks noChangeAspect="1"/>
          </p:cNvPicPr>
          <p:nvPr/>
        </p:nvPicPr>
        <p:blipFill>
          <a:blip r:embed="rId3"/>
          <a:stretch>
            <a:fillRect/>
          </a:stretch>
        </p:blipFill>
        <p:spPr>
          <a:xfrm>
            <a:off x="576267" y="1921669"/>
            <a:ext cx="13012476" cy="5725478"/>
          </a:xfrm>
          <a:prstGeom prst="rect">
            <a:avLst/>
          </a:prstGeom>
        </p:spPr>
      </p:pic>
      <p:sp>
        <p:nvSpPr>
          <p:cNvPr id="5" name="Text 2"/>
          <p:cNvSpPr/>
          <p:nvPr/>
        </p:nvSpPr>
        <p:spPr>
          <a:xfrm>
            <a:off x="744260" y="7306985"/>
            <a:ext cx="13141881" cy="340162"/>
          </a:xfrm>
          <a:prstGeom prst="rect">
            <a:avLst/>
          </a:prstGeom>
          <a:noFill/>
          <a:ln/>
        </p:spPr>
        <p:txBody>
          <a:bodyPr wrap="none" lIns="0" tIns="0" rIns="0" bIns="0" rtlCol="0" anchor="t"/>
          <a:lstStyle/>
          <a:p>
            <a:pPr marL="0" indent="0" algn="l">
              <a:lnSpc>
                <a:spcPts val="2650"/>
              </a:lnSpc>
              <a:buNone/>
            </a:pP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7350" y="555784"/>
            <a:ext cx="3037523" cy="378857"/>
          </a:xfrm>
          <a:prstGeom prst="rect">
            <a:avLst/>
          </a:prstGeom>
          <a:noFill/>
          <a:ln/>
        </p:spPr>
        <p:txBody>
          <a:bodyPr wrap="none" lIns="0" tIns="0" rIns="0" bIns="0" rtlCol="0" anchor="t"/>
          <a:lstStyle/>
          <a:p>
            <a:pPr marL="0" indent="0" algn="l">
              <a:lnSpc>
                <a:spcPts val="2950"/>
              </a:lnSpc>
              <a:buNone/>
            </a:pPr>
            <a:r>
              <a:rPr lang="en-US" sz="2350" b="1" dirty="0">
                <a:solidFill>
                  <a:srgbClr val="161613"/>
                </a:solidFill>
                <a:latin typeface="DM Sans Medium" pitchFamily="34" charset="0"/>
                <a:ea typeface="DM Sans Medium" pitchFamily="34" charset="-122"/>
                <a:cs typeface="DM Sans Medium" pitchFamily="34" charset="-120"/>
              </a:rPr>
              <a:t>Análisis Exploratorio</a:t>
            </a:r>
            <a:endParaRPr lang="en-US" sz="2350" dirty="0"/>
          </a:p>
        </p:txBody>
      </p:sp>
      <p:sp>
        <p:nvSpPr>
          <p:cNvPr id="3" name="Text 1"/>
          <p:cNvSpPr/>
          <p:nvPr/>
        </p:nvSpPr>
        <p:spPr>
          <a:xfrm>
            <a:off x="707350" y="1338858"/>
            <a:ext cx="13215699" cy="323374"/>
          </a:xfrm>
          <a:prstGeom prst="rect">
            <a:avLst/>
          </a:prstGeom>
          <a:noFill/>
          <a:ln/>
        </p:spPr>
        <p:txBody>
          <a:bodyPr wrap="none" lIns="0" tIns="0" rIns="0" bIns="0" rtlCol="0" anchor="t"/>
          <a:lstStyle/>
          <a:p>
            <a:pPr marL="0" indent="0" algn="l">
              <a:lnSpc>
                <a:spcPts val="2500"/>
              </a:lnSpc>
              <a:buNone/>
            </a:pPr>
            <a:r>
              <a:rPr lang="en-US" sz="1550" dirty="0">
                <a:solidFill>
                  <a:srgbClr val="161613"/>
                </a:solidFill>
                <a:latin typeface="Inter" pitchFamily="34" charset="0"/>
                <a:ea typeface="Inter" pitchFamily="34" charset="-122"/>
                <a:cs typeface="Inter" pitchFamily="34" charset="-120"/>
              </a:rPr>
              <a:t>Correlación entre las variables seleccionadas:</a:t>
            </a:r>
            <a:endParaRPr lang="en-US" sz="1550" dirty="0"/>
          </a:p>
        </p:txBody>
      </p:sp>
      <p:pic>
        <p:nvPicPr>
          <p:cNvPr id="4" name="Image 0" descr="preencoded.png"/>
          <p:cNvPicPr>
            <a:picLocks noChangeAspect="1"/>
          </p:cNvPicPr>
          <p:nvPr/>
        </p:nvPicPr>
        <p:blipFill>
          <a:blip r:embed="rId3"/>
          <a:stretch>
            <a:fillRect/>
          </a:stretch>
        </p:blipFill>
        <p:spPr>
          <a:xfrm>
            <a:off x="3890367" y="1889522"/>
            <a:ext cx="6849666" cy="57865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51272" y="512802"/>
            <a:ext cx="9371290" cy="348972"/>
          </a:xfrm>
          <a:prstGeom prst="rect">
            <a:avLst/>
          </a:prstGeom>
          <a:noFill/>
          <a:ln/>
        </p:spPr>
        <p:txBody>
          <a:bodyPr wrap="none" lIns="0" tIns="0" rIns="0" bIns="0" rtlCol="0" anchor="t"/>
          <a:lstStyle/>
          <a:p>
            <a:pPr marL="0" indent="0" algn="l">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Relaciones entre todas las variables numéricas en el conjunto de datos:</a:t>
            </a:r>
            <a:endParaRPr lang="en-US" sz="2150" dirty="0"/>
          </a:p>
        </p:txBody>
      </p:sp>
      <p:pic>
        <p:nvPicPr>
          <p:cNvPr id="3" name="Image 0" descr="preencoded.png"/>
          <p:cNvPicPr>
            <a:picLocks noChangeAspect="1"/>
          </p:cNvPicPr>
          <p:nvPr/>
        </p:nvPicPr>
        <p:blipFill>
          <a:blip r:embed="rId3"/>
          <a:stretch>
            <a:fillRect/>
          </a:stretch>
        </p:blipFill>
        <p:spPr>
          <a:xfrm>
            <a:off x="4327327" y="1233964"/>
            <a:ext cx="5975747" cy="5975747"/>
          </a:xfrm>
          <a:prstGeom prst="rect">
            <a:avLst/>
          </a:prstGeom>
        </p:spPr>
      </p:pic>
      <p:sp>
        <p:nvSpPr>
          <p:cNvPr id="4" name="Text 1"/>
          <p:cNvSpPr/>
          <p:nvPr/>
        </p:nvSpPr>
        <p:spPr>
          <a:xfrm>
            <a:off x="651272" y="7419023"/>
            <a:ext cx="13327856" cy="297656"/>
          </a:xfrm>
          <a:prstGeom prst="rect">
            <a:avLst/>
          </a:prstGeom>
          <a:noFill/>
          <a:ln/>
        </p:spPr>
        <p:txBody>
          <a:bodyPr wrap="none" lIns="0" tIns="0" rIns="0" bIns="0" rtlCol="0" anchor="t"/>
          <a:lstStyle/>
          <a:p>
            <a:pPr marL="0" indent="0" algn="l">
              <a:lnSpc>
                <a:spcPts val="2300"/>
              </a:lnSpc>
              <a:buNone/>
            </a:pPr>
            <a:r>
              <a:rPr lang="en-US" sz="1450" dirty="0">
                <a:solidFill>
                  <a:srgbClr val="161613"/>
                </a:solidFill>
                <a:latin typeface="Inter" pitchFamily="34" charset="0"/>
                <a:ea typeface="Inter" pitchFamily="34" charset="-122"/>
                <a:cs typeface="Inter" pitchFamily="34" charset="-120"/>
              </a:rPr>
              <a:t>Como se observa en el pairplot, no existen correlaciones, tendencias o patrones concisos entre las variables.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8287" y="454343"/>
            <a:ext cx="3183612" cy="258128"/>
          </a:xfrm>
          <a:prstGeom prst="rect">
            <a:avLst/>
          </a:prstGeom>
          <a:noFill/>
          <a:ln/>
        </p:spPr>
        <p:txBody>
          <a:bodyPr wrap="none" lIns="0" tIns="0" rIns="0" bIns="0" rtlCol="0" anchor="t"/>
          <a:lstStyle/>
          <a:p>
            <a:pPr marL="0" indent="0" algn="l">
              <a:lnSpc>
                <a:spcPts val="2000"/>
              </a:lnSpc>
              <a:buNone/>
            </a:pPr>
            <a:r>
              <a:rPr lang="en-US" sz="1600" dirty="0">
                <a:solidFill>
                  <a:srgbClr val="161613"/>
                </a:solidFill>
                <a:latin typeface="DM Sans Medium" pitchFamily="34" charset="0"/>
                <a:ea typeface="DM Sans Medium" pitchFamily="34" charset="-122"/>
                <a:cs typeface="DM Sans Medium" pitchFamily="34" charset="-120"/>
              </a:rPr>
              <a:t>Ajuste polinomial de DBO y DQO.</a:t>
            </a:r>
            <a:endParaRPr lang="en-US" sz="1600" dirty="0"/>
          </a:p>
        </p:txBody>
      </p:sp>
      <p:sp>
        <p:nvSpPr>
          <p:cNvPr id="3" name="Text 1"/>
          <p:cNvSpPr/>
          <p:nvPr/>
        </p:nvSpPr>
        <p:spPr>
          <a:xfrm>
            <a:off x="578287" y="1042868"/>
            <a:ext cx="13473827" cy="264319"/>
          </a:xfrm>
          <a:prstGeom prst="rect">
            <a:avLst/>
          </a:prstGeom>
          <a:noFill/>
          <a:ln/>
        </p:spPr>
        <p:txBody>
          <a:bodyPr wrap="none" lIns="0" tIns="0" rIns="0" bIns="0" rtlCol="0" anchor="t"/>
          <a:lstStyle/>
          <a:p>
            <a:pPr marL="0" indent="0" algn="l">
              <a:lnSpc>
                <a:spcPts val="2050"/>
              </a:lnSpc>
              <a:buNone/>
            </a:pPr>
            <a:r>
              <a:rPr lang="en-US" sz="1300" dirty="0">
                <a:solidFill>
                  <a:srgbClr val="161613"/>
                </a:solidFill>
                <a:latin typeface="Inter" pitchFamily="34" charset="0"/>
                <a:ea typeface="Inter" pitchFamily="34" charset="-122"/>
                <a:cs typeface="Inter" pitchFamily="34" charset="-120"/>
              </a:rPr>
              <a:t>Mediante el modelo de regresión lineal se probó un ajuste polinomial cuyos resultados fueron los siguientes: </a:t>
            </a:r>
            <a:endParaRPr lang="en-US" sz="1300" dirty="0"/>
          </a:p>
        </p:txBody>
      </p:sp>
      <p:sp>
        <p:nvSpPr>
          <p:cNvPr id="4" name="Text 2"/>
          <p:cNvSpPr/>
          <p:nvPr/>
        </p:nvSpPr>
        <p:spPr>
          <a:xfrm>
            <a:off x="578287" y="1493044"/>
            <a:ext cx="13473827" cy="264319"/>
          </a:xfrm>
          <a:prstGeom prst="rect">
            <a:avLst/>
          </a:prstGeom>
          <a:noFill/>
          <a:ln/>
        </p:spPr>
        <p:txBody>
          <a:bodyPr wrap="none" lIns="0" tIns="0" rIns="0" bIns="0" rtlCol="0" anchor="t"/>
          <a:lstStyle/>
          <a:p>
            <a:pPr marL="0" indent="0" algn="l">
              <a:lnSpc>
                <a:spcPts val="2050"/>
              </a:lnSpc>
              <a:buNone/>
            </a:pPr>
            <a:r>
              <a:rPr lang="en-US" sz="1300" dirty="0">
                <a:solidFill>
                  <a:srgbClr val="161613"/>
                </a:solidFill>
                <a:latin typeface="Inter" pitchFamily="34" charset="0"/>
                <a:ea typeface="Inter" pitchFamily="34" charset="-122"/>
                <a:cs typeface="Inter" pitchFamily="34" charset="-120"/>
              </a:rPr>
              <a:t>R²: 0.20941230257897175 </a:t>
            </a:r>
            <a:endParaRPr lang="en-US" sz="1300" dirty="0"/>
          </a:p>
        </p:txBody>
      </p:sp>
      <p:sp>
        <p:nvSpPr>
          <p:cNvPr id="5" name="Text 3"/>
          <p:cNvSpPr/>
          <p:nvPr/>
        </p:nvSpPr>
        <p:spPr>
          <a:xfrm>
            <a:off x="578287" y="1943219"/>
            <a:ext cx="13473827" cy="264319"/>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161613"/>
                </a:solidFill>
                <a:latin typeface="Inter" pitchFamily="34" charset="0"/>
                <a:ea typeface="Inter" pitchFamily="34" charset="-122"/>
                <a:cs typeface="Inter" pitchFamily="34" charset="-120"/>
              </a:rPr>
              <a:t>Grado 1 → R²: 0.086 </a:t>
            </a:r>
            <a:endParaRPr lang="en-US" sz="1300" dirty="0"/>
          </a:p>
        </p:txBody>
      </p:sp>
      <p:sp>
        <p:nvSpPr>
          <p:cNvPr id="6" name="Text 4"/>
          <p:cNvSpPr/>
          <p:nvPr/>
        </p:nvSpPr>
        <p:spPr>
          <a:xfrm>
            <a:off x="578287" y="2265283"/>
            <a:ext cx="13473827" cy="264319"/>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161613"/>
                </a:solidFill>
                <a:latin typeface="Inter" pitchFamily="34" charset="0"/>
                <a:ea typeface="Inter" pitchFamily="34" charset="-122"/>
                <a:cs typeface="Inter" pitchFamily="34" charset="-120"/>
              </a:rPr>
              <a:t>Grado 2 → R²: 0.090 </a:t>
            </a:r>
            <a:endParaRPr lang="en-US" sz="1300" dirty="0"/>
          </a:p>
        </p:txBody>
      </p:sp>
      <p:sp>
        <p:nvSpPr>
          <p:cNvPr id="7" name="Text 5"/>
          <p:cNvSpPr/>
          <p:nvPr/>
        </p:nvSpPr>
        <p:spPr>
          <a:xfrm>
            <a:off x="578287" y="2587347"/>
            <a:ext cx="13473827" cy="264319"/>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161613"/>
                </a:solidFill>
                <a:latin typeface="Inter" pitchFamily="34" charset="0"/>
                <a:ea typeface="Inter" pitchFamily="34" charset="-122"/>
                <a:cs typeface="Inter" pitchFamily="34" charset="-120"/>
              </a:rPr>
              <a:t>Grado 3 → R²: 0.117 </a:t>
            </a:r>
            <a:endParaRPr lang="en-US" sz="1300" dirty="0"/>
          </a:p>
        </p:txBody>
      </p:sp>
      <p:sp>
        <p:nvSpPr>
          <p:cNvPr id="8" name="Text 6"/>
          <p:cNvSpPr/>
          <p:nvPr/>
        </p:nvSpPr>
        <p:spPr>
          <a:xfrm>
            <a:off x="578287" y="2909411"/>
            <a:ext cx="13473827" cy="264319"/>
          </a:xfrm>
          <a:prstGeom prst="rect">
            <a:avLst/>
          </a:prstGeom>
          <a:noFill/>
          <a:ln/>
        </p:spPr>
        <p:txBody>
          <a:bodyPr wrap="none" lIns="0" tIns="0" rIns="0" bIns="0" rtlCol="0" anchor="t"/>
          <a:lstStyle/>
          <a:p>
            <a:pPr marL="342900" indent="-342900" algn="l">
              <a:lnSpc>
                <a:spcPts val="2050"/>
              </a:lnSpc>
              <a:buSzPct val="100000"/>
              <a:buChar char="•"/>
            </a:pPr>
            <a:r>
              <a:rPr lang="en-US" u="sng" dirty="0">
                <a:solidFill>
                  <a:srgbClr val="161613"/>
                </a:solidFill>
                <a:latin typeface="Inter" pitchFamily="34" charset="0"/>
                <a:ea typeface="Inter" pitchFamily="34" charset="-122"/>
                <a:cs typeface="Inter" pitchFamily="34" charset="-120"/>
              </a:rPr>
              <a:t>Grado 4 → R²: 0.209</a:t>
            </a:r>
            <a:endParaRPr lang="en-US" dirty="0"/>
          </a:p>
        </p:txBody>
      </p:sp>
      <p:pic>
        <p:nvPicPr>
          <p:cNvPr id="9" name="Image 0" descr="preencoded.png"/>
          <p:cNvPicPr>
            <a:picLocks noChangeAspect="1"/>
          </p:cNvPicPr>
          <p:nvPr/>
        </p:nvPicPr>
        <p:blipFill>
          <a:blip r:embed="rId3"/>
          <a:stretch>
            <a:fillRect/>
          </a:stretch>
        </p:blipFill>
        <p:spPr>
          <a:xfrm>
            <a:off x="4393118" y="1757363"/>
            <a:ext cx="6721571" cy="5441763"/>
          </a:xfrm>
          <a:prstGeom prst="rect">
            <a:avLst/>
          </a:prstGeom>
        </p:spPr>
      </p:pic>
      <p:sp>
        <p:nvSpPr>
          <p:cNvPr id="10" name="Text 7"/>
          <p:cNvSpPr/>
          <p:nvPr/>
        </p:nvSpPr>
        <p:spPr>
          <a:xfrm>
            <a:off x="578287" y="7510939"/>
            <a:ext cx="13473827" cy="264319"/>
          </a:xfrm>
          <a:prstGeom prst="rect">
            <a:avLst/>
          </a:prstGeom>
          <a:noFill/>
          <a:ln/>
        </p:spPr>
        <p:txBody>
          <a:bodyPr wrap="none" lIns="0" tIns="0" rIns="0" bIns="0" rtlCol="0" anchor="t"/>
          <a:lstStyle/>
          <a:p>
            <a:pPr marL="0" indent="0" algn="l">
              <a:lnSpc>
                <a:spcPts val="2050"/>
              </a:lnSpc>
              <a:buNone/>
            </a:pPr>
            <a:r>
              <a:rPr lang="en-US" sz="1300" dirty="0">
                <a:solidFill>
                  <a:srgbClr val="161613"/>
                </a:solidFill>
                <a:latin typeface="Inter" pitchFamily="34" charset="0"/>
                <a:ea typeface="Inter" pitchFamily="34" charset="-122"/>
                <a:cs typeface="Inter" pitchFamily="34" charset="-120"/>
              </a:rPr>
              <a:t>No se observa tampoco que el polinomio de grado 4 pueda representar la relación entre las variables.</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1634" y="543401"/>
            <a:ext cx="13247132" cy="1234916"/>
          </a:xfrm>
          <a:prstGeom prst="rect">
            <a:avLst/>
          </a:prstGeom>
          <a:noFill/>
          <a:ln/>
        </p:spPr>
        <p:txBody>
          <a:bodyPr wrap="square" lIns="0" tIns="0" rIns="0" bIns="0" rtlCol="0" anchor="t"/>
          <a:lstStyle/>
          <a:p>
            <a:pPr marL="0" indent="0" algn="l">
              <a:lnSpc>
                <a:spcPts val="4850"/>
              </a:lnSpc>
              <a:buNone/>
            </a:pPr>
            <a:r>
              <a:rPr lang="en-US" sz="3850" dirty="0">
                <a:solidFill>
                  <a:srgbClr val="161613"/>
                </a:solidFill>
                <a:latin typeface="DM Sans Medium" pitchFamily="34" charset="0"/>
                <a:ea typeface="DM Sans Medium" pitchFamily="34" charset="-122"/>
                <a:cs typeface="DM Sans Medium" pitchFamily="34" charset="-120"/>
              </a:rPr>
              <a:t>Resultados Generales: Comportamiento de DBO, DQO y SST</a:t>
            </a:r>
            <a:endParaRPr lang="en-US" sz="3850" dirty="0"/>
          </a:p>
        </p:txBody>
      </p:sp>
      <p:sp>
        <p:nvSpPr>
          <p:cNvPr id="3" name="Text 1"/>
          <p:cNvSpPr/>
          <p:nvPr/>
        </p:nvSpPr>
        <p:spPr>
          <a:xfrm>
            <a:off x="691634" y="2272189"/>
            <a:ext cx="2470190" cy="308729"/>
          </a:xfrm>
          <a:prstGeom prst="rect">
            <a:avLst/>
          </a:prstGeom>
          <a:noFill/>
          <a:ln/>
        </p:spPr>
        <p:txBody>
          <a:bodyPr wrap="none" lIns="0" tIns="0" rIns="0" bIns="0" rtlCol="0" anchor="t"/>
          <a:lstStyle/>
          <a:p>
            <a:pPr marL="0" indent="0" algn="l">
              <a:lnSpc>
                <a:spcPts val="2400"/>
              </a:lnSpc>
              <a:buNone/>
            </a:pPr>
            <a:r>
              <a:rPr lang="en-US" sz="1900" dirty="0">
                <a:solidFill>
                  <a:srgbClr val="161613"/>
                </a:solidFill>
                <a:latin typeface="DM Sans Medium" pitchFamily="34" charset="0"/>
                <a:ea typeface="DM Sans Medium" pitchFamily="34" charset="-122"/>
                <a:cs typeface="DM Sans Medium" pitchFamily="34" charset="-120"/>
              </a:rPr>
              <a:t>Valores críticos: </a:t>
            </a:r>
            <a:endParaRPr lang="en-US" sz="1900" dirty="0"/>
          </a:p>
        </p:txBody>
      </p:sp>
      <p:sp>
        <p:nvSpPr>
          <p:cNvPr id="4" name="Text 2"/>
          <p:cNvSpPr/>
          <p:nvPr/>
        </p:nvSpPr>
        <p:spPr>
          <a:xfrm>
            <a:off x="691634" y="2778443"/>
            <a:ext cx="5284232" cy="316230"/>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161613"/>
                </a:solidFill>
                <a:latin typeface="Inter" pitchFamily="34" charset="0"/>
                <a:ea typeface="Inter" pitchFamily="34" charset="-122"/>
                <a:cs typeface="Inter" pitchFamily="34" charset="-120"/>
              </a:rPr>
              <a:t>SST: </a:t>
            </a:r>
            <a:r>
              <a:rPr lang="en-US" sz="1550" b="1" dirty="0">
                <a:solidFill>
                  <a:srgbClr val="161613"/>
                </a:solidFill>
                <a:latin typeface="Inter" pitchFamily="34" charset="0"/>
                <a:ea typeface="Inter" pitchFamily="34" charset="-122"/>
                <a:cs typeface="Inter" pitchFamily="34" charset="-120"/>
              </a:rPr>
              <a:t>70 mg/L.</a:t>
            </a:r>
            <a:endParaRPr lang="en-US" sz="1550" dirty="0"/>
          </a:p>
        </p:txBody>
      </p:sp>
      <p:sp>
        <p:nvSpPr>
          <p:cNvPr id="5" name="Text 3"/>
          <p:cNvSpPr/>
          <p:nvPr/>
        </p:nvSpPr>
        <p:spPr>
          <a:xfrm>
            <a:off x="691634" y="3163729"/>
            <a:ext cx="5284232" cy="316230"/>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161613"/>
                </a:solidFill>
                <a:latin typeface="Inter" pitchFamily="34" charset="0"/>
                <a:ea typeface="Inter" pitchFamily="34" charset="-122"/>
                <a:cs typeface="Inter" pitchFamily="34" charset="-120"/>
              </a:rPr>
              <a:t>DQO: </a:t>
            </a:r>
            <a:r>
              <a:rPr lang="en-US" sz="1550" b="1" dirty="0">
                <a:solidFill>
                  <a:srgbClr val="161613"/>
                </a:solidFill>
                <a:latin typeface="Inter" pitchFamily="34" charset="0"/>
                <a:ea typeface="Inter" pitchFamily="34" charset="-122"/>
                <a:cs typeface="Inter" pitchFamily="34" charset="-120"/>
              </a:rPr>
              <a:t>150 mg/L</a:t>
            </a:r>
            <a:endParaRPr lang="en-US" sz="1550" dirty="0"/>
          </a:p>
        </p:txBody>
      </p:sp>
      <p:sp>
        <p:nvSpPr>
          <p:cNvPr id="6" name="Text 4"/>
          <p:cNvSpPr/>
          <p:nvPr/>
        </p:nvSpPr>
        <p:spPr>
          <a:xfrm>
            <a:off x="691634" y="3549015"/>
            <a:ext cx="5284232" cy="316230"/>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161613"/>
                </a:solidFill>
                <a:latin typeface="Inter" pitchFamily="34" charset="0"/>
                <a:ea typeface="Inter" pitchFamily="34" charset="-122"/>
                <a:cs typeface="Inter" pitchFamily="34" charset="-120"/>
              </a:rPr>
              <a:t>DBO5: </a:t>
            </a:r>
            <a:r>
              <a:rPr lang="en-US" sz="1550" b="1" dirty="0">
                <a:solidFill>
                  <a:srgbClr val="161613"/>
                </a:solidFill>
                <a:latin typeface="Inter" pitchFamily="34" charset="0"/>
                <a:ea typeface="Inter" pitchFamily="34" charset="-122"/>
                <a:cs typeface="Inter" pitchFamily="34" charset="-120"/>
              </a:rPr>
              <a:t>70 mg/L</a:t>
            </a:r>
            <a:endParaRPr lang="en-US" sz="1550" dirty="0"/>
          </a:p>
        </p:txBody>
      </p:sp>
      <p:sp>
        <p:nvSpPr>
          <p:cNvPr id="7" name="Text 5"/>
          <p:cNvSpPr/>
          <p:nvPr/>
        </p:nvSpPr>
        <p:spPr>
          <a:xfrm>
            <a:off x="691634" y="4043005"/>
            <a:ext cx="5284232" cy="1264920"/>
          </a:xfrm>
          <a:prstGeom prst="rect">
            <a:avLst/>
          </a:prstGeom>
          <a:noFill/>
          <a:ln/>
        </p:spPr>
        <p:txBody>
          <a:bodyPr wrap="square" lIns="0" tIns="0" rIns="0" bIns="0" rtlCol="0" anchor="t"/>
          <a:lstStyle/>
          <a:p>
            <a:pPr marL="0" indent="0" algn="just">
              <a:lnSpc>
                <a:spcPts val="2450"/>
              </a:lnSpc>
              <a:buNone/>
            </a:pPr>
            <a:r>
              <a:rPr lang="en-US" sz="1550" dirty="0">
                <a:solidFill>
                  <a:srgbClr val="161613"/>
                </a:solidFill>
                <a:latin typeface="Inter" pitchFamily="34" charset="0"/>
                <a:ea typeface="Inter" pitchFamily="34" charset="-122"/>
                <a:cs typeface="Inter" pitchFamily="34" charset="-120"/>
              </a:rPr>
              <a:t>Teniendo en cuenta que, dentro de los valores de DQO y DBO no hay datos que superen el valor máximo permisible, se tomaron como valores críticos aquellos que se encontraban en el percentil 95 de cada variable.</a:t>
            </a:r>
            <a:endParaRPr lang="en-US" sz="1550" dirty="0"/>
          </a:p>
        </p:txBody>
      </p:sp>
      <p:sp>
        <p:nvSpPr>
          <p:cNvPr id="8" name="Text 6"/>
          <p:cNvSpPr/>
          <p:nvPr/>
        </p:nvSpPr>
        <p:spPr>
          <a:xfrm>
            <a:off x="691634" y="5485686"/>
            <a:ext cx="5284232" cy="316230"/>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161613"/>
                </a:solidFill>
                <a:latin typeface="Inter" pitchFamily="34" charset="0"/>
                <a:ea typeface="Inter" pitchFamily="34" charset="-122"/>
                <a:cs typeface="Inter" pitchFamily="34" charset="-120"/>
              </a:rPr>
              <a:t>DQO: </a:t>
            </a:r>
            <a:r>
              <a:rPr lang="en-US" sz="1550" b="1" dirty="0">
                <a:solidFill>
                  <a:srgbClr val="161613"/>
                </a:solidFill>
                <a:latin typeface="Inter" pitchFamily="34" charset="0"/>
                <a:ea typeface="Inter" pitchFamily="34" charset="-122"/>
                <a:cs typeface="Inter" pitchFamily="34" charset="-120"/>
              </a:rPr>
              <a:t>39 mg/L</a:t>
            </a:r>
            <a:endParaRPr lang="en-US" sz="1550" dirty="0"/>
          </a:p>
        </p:txBody>
      </p:sp>
      <p:sp>
        <p:nvSpPr>
          <p:cNvPr id="9" name="Text 7"/>
          <p:cNvSpPr/>
          <p:nvPr/>
        </p:nvSpPr>
        <p:spPr>
          <a:xfrm>
            <a:off x="691634" y="5870972"/>
            <a:ext cx="5284232" cy="316230"/>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161613"/>
                </a:solidFill>
                <a:latin typeface="Inter" pitchFamily="34" charset="0"/>
                <a:ea typeface="Inter" pitchFamily="34" charset="-122"/>
                <a:cs typeface="Inter" pitchFamily="34" charset="-120"/>
              </a:rPr>
              <a:t>DBO:</a:t>
            </a:r>
            <a:r>
              <a:rPr lang="en-US" sz="1550" b="1" dirty="0">
                <a:solidFill>
                  <a:srgbClr val="161613"/>
                </a:solidFill>
                <a:latin typeface="Inter" pitchFamily="34" charset="0"/>
                <a:ea typeface="Inter" pitchFamily="34" charset="-122"/>
                <a:cs typeface="Inter" pitchFamily="34" charset="-120"/>
              </a:rPr>
              <a:t> 10.0 mg/L</a:t>
            </a:r>
            <a:endParaRPr lang="en-US" sz="1550" dirty="0"/>
          </a:p>
        </p:txBody>
      </p:sp>
      <p:pic>
        <p:nvPicPr>
          <p:cNvPr id="10" name="Image 0" descr="preencoded.png"/>
          <p:cNvPicPr>
            <a:picLocks noChangeAspect="1"/>
          </p:cNvPicPr>
          <p:nvPr/>
        </p:nvPicPr>
        <p:blipFill>
          <a:blip r:embed="rId3"/>
          <a:stretch>
            <a:fillRect/>
          </a:stretch>
        </p:blipFill>
        <p:spPr>
          <a:xfrm>
            <a:off x="6465451" y="2296953"/>
            <a:ext cx="7342465" cy="4149685"/>
          </a:xfrm>
          <a:prstGeom prst="rect">
            <a:avLst/>
          </a:prstGeom>
        </p:spPr>
      </p:pic>
      <p:sp>
        <p:nvSpPr>
          <p:cNvPr id="11" name="Text 8"/>
          <p:cNvSpPr/>
          <p:nvPr/>
        </p:nvSpPr>
        <p:spPr>
          <a:xfrm>
            <a:off x="6465451" y="6130409"/>
            <a:ext cx="7480816" cy="316230"/>
          </a:xfrm>
          <a:prstGeom prst="rect">
            <a:avLst/>
          </a:prstGeom>
          <a:noFill/>
          <a:ln/>
        </p:spPr>
        <p:txBody>
          <a:bodyPr wrap="none" lIns="0" tIns="0" rIns="0" bIns="0" rtlCol="0" anchor="t"/>
          <a:lstStyle/>
          <a:p>
            <a:pPr marL="0" indent="0" algn="l">
              <a:lnSpc>
                <a:spcPts val="2450"/>
              </a:lnSpc>
              <a:buNone/>
            </a:pPr>
            <a:endParaRPr lang="en-US" sz="1550" dirty="0"/>
          </a:p>
        </p:txBody>
      </p:sp>
      <p:sp>
        <p:nvSpPr>
          <p:cNvPr id="12" name="Text 9"/>
          <p:cNvSpPr/>
          <p:nvPr/>
        </p:nvSpPr>
        <p:spPr>
          <a:xfrm>
            <a:off x="987981" y="7068979"/>
            <a:ext cx="12950785" cy="395288"/>
          </a:xfrm>
          <a:prstGeom prst="rect">
            <a:avLst/>
          </a:prstGeom>
          <a:noFill/>
          <a:ln/>
        </p:spPr>
        <p:txBody>
          <a:bodyPr wrap="none" lIns="0" tIns="0" rIns="0" bIns="0" rtlCol="0" anchor="t"/>
          <a:lstStyle/>
          <a:p>
            <a:pPr marL="0" indent="0" algn="ctr">
              <a:lnSpc>
                <a:spcPts val="3100"/>
              </a:lnSpc>
              <a:buNone/>
            </a:pPr>
            <a:r>
              <a:rPr lang="en-US" sz="1900" b="1" dirty="0">
                <a:solidFill>
                  <a:srgbClr val="28282F"/>
                </a:solidFill>
                <a:latin typeface="Inter" pitchFamily="34" charset="0"/>
                <a:ea typeface="Inter" pitchFamily="34" charset="-122"/>
                <a:cs typeface="Inter" pitchFamily="34" charset="-120"/>
              </a:rPr>
              <a:t>No se observa una tendencia temporal a través del tiempo.</a:t>
            </a:r>
            <a:endParaRPr lang="en-US" sz="1900" dirty="0"/>
          </a:p>
        </p:txBody>
      </p:sp>
      <p:sp>
        <p:nvSpPr>
          <p:cNvPr id="13" name="Shape 10"/>
          <p:cNvSpPr/>
          <p:nvPr/>
        </p:nvSpPr>
        <p:spPr>
          <a:xfrm>
            <a:off x="691634" y="6846689"/>
            <a:ext cx="22860" cy="839867"/>
          </a:xfrm>
          <a:prstGeom prst="rect">
            <a:avLst/>
          </a:prstGeom>
          <a:solidFill>
            <a:srgbClr val="28282F"/>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1453</Words>
  <Application>Microsoft Office PowerPoint</Application>
  <PresentationFormat>Personalizado</PresentationFormat>
  <Paragraphs>112</Paragraphs>
  <Slides>16</Slides>
  <Notes>16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Inter</vt:lpstr>
      <vt:lpstr>Arial</vt:lpstr>
      <vt:lpstr>DM Sans Light</vt:lpstr>
      <vt:lpstr>DM Sans Medium</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ASUS</dc:creator>
  <cp:lastModifiedBy>Olga Elizabeth Obando Galindez</cp:lastModifiedBy>
  <cp:revision>6</cp:revision>
  <dcterms:created xsi:type="dcterms:W3CDTF">2025-09-05T22:00:19Z</dcterms:created>
  <dcterms:modified xsi:type="dcterms:W3CDTF">2025-09-06T00:47:37Z</dcterms:modified>
</cp:coreProperties>
</file>